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Nunito"/>
      <p:regular r:id="rId35"/>
      <p:bold r:id="rId36"/>
      <p:italic r:id="rId37"/>
      <p:boldItalic r:id="rId38"/>
    </p:embeddedFont>
    <p:embeddedFont>
      <p:font typeface="Maven Pro"/>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91092E1-B146-4B72-B6D2-B1D07485CE44}">
  <a:tblStyle styleId="{191092E1-B146-4B72-B6D2-B1D07485CE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Nunito-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Nunito-italic.fntdata"/><Relationship Id="rId14" Type="http://schemas.openxmlformats.org/officeDocument/2006/relationships/slide" Target="slides/slide8.xml"/><Relationship Id="rId36" Type="http://schemas.openxmlformats.org/officeDocument/2006/relationships/font" Target="fonts/Nunito-bold.fntdata"/><Relationship Id="rId17" Type="http://schemas.openxmlformats.org/officeDocument/2006/relationships/slide" Target="slides/slide11.xml"/><Relationship Id="rId39" Type="http://schemas.openxmlformats.org/officeDocument/2006/relationships/font" Target="fonts/MavenPro-regular.fntdata"/><Relationship Id="rId16" Type="http://schemas.openxmlformats.org/officeDocument/2006/relationships/slide" Target="slides/slide10.xml"/><Relationship Id="rId38" Type="http://schemas.openxmlformats.org/officeDocument/2006/relationships/font" Target="fonts/Nuni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nlinelibrary.wiley.com/doi/pdf/10.1002/wsbm.1364"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pretty much the same way as report, work on slides for your sections for report</a:t>
            </a:r>
            <a:br>
              <a:rPr lang="en"/>
            </a:br>
            <a:endParaRPr/>
          </a:p>
          <a:p>
            <a:pPr indent="0" lvl="0" marL="0" rtl="0" algn="l">
              <a:spcBef>
                <a:spcPts val="0"/>
              </a:spcBef>
              <a:spcAft>
                <a:spcPts val="0"/>
              </a:spcAft>
              <a:buNone/>
            </a:pPr>
            <a:r>
              <a:rPr lang="en"/>
              <a:t>Notes:</a:t>
            </a:r>
            <a:br>
              <a:rPr lang="en"/>
            </a:br>
            <a:r>
              <a:rPr lang="en"/>
              <a:t>We are graded on presentation</a:t>
            </a:r>
            <a:br>
              <a:rPr lang="en"/>
            </a:br>
            <a:r>
              <a:rPr lang="en"/>
              <a:t>Nice, clean slides, not too crowded</a:t>
            </a:r>
            <a:br>
              <a:rPr lang="en"/>
            </a:br>
            <a:r>
              <a:rPr lang="en"/>
              <a:t>Good visual aids</a:t>
            </a:r>
            <a:br>
              <a:rPr lang="en"/>
            </a:br>
            <a:r>
              <a:rPr lang="en"/>
              <a:t>No walls of text!</a:t>
            </a:r>
            <a:br>
              <a:rPr lang="en"/>
            </a:br>
            <a:r>
              <a:rPr lang="en"/>
              <a:t>Steer clear of too much technical jargon on slides - that can go in report</a:t>
            </a:r>
            <a:br>
              <a:rPr lang="en"/>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69fad703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69fad703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 show histo of gene pairs to depict distribution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8b80658c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8b80658c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Encode the data such that red represent co-occuring and </a:t>
            </a:r>
            <a:r>
              <a:rPr lang="en" u="sng"/>
              <a:t>grey indicate mutually exclusive?</a:t>
            </a:r>
            <a:endParaRPr u="sng"/>
          </a:p>
          <a:p>
            <a:pPr indent="-298450" lvl="0" marL="457200" rtl="0" algn="l">
              <a:spcBef>
                <a:spcPts val="0"/>
              </a:spcBef>
              <a:spcAft>
                <a:spcPts val="0"/>
              </a:spcAft>
              <a:buSzPts val="1100"/>
              <a:buChar char="-"/>
            </a:pPr>
            <a:r>
              <a:rPr lang="en"/>
              <a:t>Have to explain that the number of gene pairs is very different between Fischer test and Permutation test. Each block represent something very different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692060b1b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692060b1b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82c3926f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82c3926f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At the end, we decide to use the permutation test for testing co-occurnace and the Discover tool to test mutually exclusive. </a:t>
            </a:r>
            <a:endParaRPr/>
          </a:p>
          <a:p>
            <a:pPr indent="-298450" lvl="0" marL="457200" rtl="0" algn="l">
              <a:spcBef>
                <a:spcPts val="0"/>
              </a:spcBef>
              <a:spcAft>
                <a:spcPts val="0"/>
              </a:spcAft>
              <a:buSzPts val="1100"/>
              <a:buChar char="-"/>
            </a:pPr>
            <a:r>
              <a:rPr lang="en"/>
              <a:t>To have a sanity test, we compared our results with previous literature studying BLCA co-occurance/mutually exclusive driver genes.</a:t>
            </a:r>
            <a:endParaRPr/>
          </a:p>
          <a:p>
            <a:pPr indent="-298450" lvl="0" marL="457200" rtl="0" algn="l">
              <a:spcBef>
                <a:spcPts val="0"/>
              </a:spcBef>
              <a:spcAft>
                <a:spcPts val="0"/>
              </a:spcAft>
              <a:buSzPts val="1100"/>
              <a:buChar char="-"/>
            </a:pPr>
            <a:r>
              <a:rPr lang="en"/>
              <a:t>On the right, there is a network of co-occuring and mutually exclusive driver genes. Red means mutually exclusive and blue means co-occuring </a:t>
            </a:r>
            <a:endParaRPr/>
          </a:p>
          <a:p>
            <a:pPr indent="-298450" lvl="0" marL="457200" rtl="0" algn="l">
              <a:spcBef>
                <a:spcPts val="0"/>
              </a:spcBef>
              <a:spcAft>
                <a:spcPts val="0"/>
              </a:spcAft>
              <a:buSzPts val="1100"/>
              <a:buChar char="-"/>
            </a:pPr>
            <a:r>
              <a:rPr lang="en"/>
              <a:t>On the left is the results from literature. As you can see, there are some overlaps between the hubs identified through our method and the data.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82c3926f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82c3926f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Another cancer type that we used to test is glioma, we first start from lower grade. </a:t>
            </a:r>
            <a:endParaRPr/>
          </a:p>
          <a:p>
            <a:pPr indent="-298450" lvl="0" marL="457200" rtl="0" algn="l">
              <a:spcBef>
                <a:spcPts val="0"/>
              </a:spcBef>
              <a:spcAft>
                <a:spcPts val="0"/>
              </a:spcAft>
              <a:buSzPts val="1100"/>
              <a:buChar char="-"/>
            </a:pPr>
            <a:r>
              <a:rPr lang="en"/>
              <a:t>As you can see from the comparison, all the genes identified from the publication are also discovered with our methods. With very similar co-occruance and exclusive relationships </a:t>
            </a:r>
            <a:endParaRPr/>
          </a:p>
          <a:p>
            <a:pPr indent="-298450" lvl="0" marL="457200" rtl="0" algn="l">
              <a:spcBef>
                <a:spcPts val="0"/>
              </a:spcBef>
              <a:spcAft>
                <a:spcPts val="0"/>
              </a:spcAft>
              <a:buSzPts val="1100"/>
              <a:buChar char="-"/>
            </a:pPr>
            <a:r>
              <a:rPr lang="en"/>
              <a:t>Additionally we found other important gene hubs such as IDH2 which is a very important drive gene in glioma formation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82c3926f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82c3926f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Some of the edges are disconnected and our method caught that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82c3926f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82c3926f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we found a literature specifically studying BRCA and UCEC. The paper studies mutual exclusivity based on functional modules and co-</a:t>
            </a:r>
            <a:r>
              <a:rPr lang="en"/>
              <a:t>occurrence</a:t>
            </a:r>
            <a:r>
              <a:rPr lang="en"/>
              <a:t> modules. </a:t>
            </a:r>
            <a:endParaRPr/>
          </a:p>
          <a:p>
            <a:pPr indent="0" lvl="0" marL="0" rtl="0" algn="l">
              <a:spcBef>
                <a:spcPts val="0"/>
              </a:spcBef>
              <a:spcAft>
                <a:spcPts val="0"/>
              </a:spcAft>
              <a:buNone/>
            </a:pPr>
            <a:r>
              <a:rPr lang="en"/>
              <a:t>For this functional module study, all modules are identified in our network with one significant gene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82c3926f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82c3926f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the paper’s co-occurrence modules network is very different from its functional modules. As a result, only significant genes like TP53, MAP2K4, PIK3CA are identified in our network</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82c3926f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82c3926f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the UCEC’s functional modules from the paper. We also found the our network overlapped mostly with the paper’s, with the exception of Mod.4 </a:t>
            </a:r>
            <a:endParaRPr/>
          </a:p>
          <a:p>
            <a:pPr indent="0" lvl="0" marL="0" rtl="0" algn="l">
              <a:spcBef>
                <a:spcPts val="0"/>
              </a:spcBef>
              <a:spcAft>
                <a:spcPts val="0"/>
              </a:spcAft>
              <a:buNone/>
            </a:pPr>
            <a:r>
              <a:rPr lang="en"/>
              <a:t>Additionally, although the paper does not include a co-occurrence network result, our network found an interesting </a:t>
            </a:r>
            <a:r>
              <a:rPr b="1" lang="en"/>
              <a:t>co-hub around HUWE1 and TP53</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582c3926f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582c3926f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take a look at cross-cancer types testings. The DISCOVER paper tested on 12 Tumour Types, and we tested on 13 Tumour types, with 7 cancer types overlapping.</a:t>
            </a:r>
            <a:endParaRPr/>
          </a:p>
          <a:p>
            <a:pPr indent="0" lvl="0" marL="0" rtl="0" algn="l">
              <a:spcBef>
                <a:spcPts val="0"/>
              </a:spcBef>
              <a:spcAft>
                <a:spcPts val="0"/>
              </a:spcAft>
              <a:buNone/>
            </a:pPr>
            <a:r>
              <a:rPr lang="en"/>
              <a:t>Therefore it would be partially meaningful to compare the network results.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631df1f7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631df1f7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a:t>
            </a:r>
            <a:endParaRPr/>
          </a:p>
          <a:p>
            <a:pPr indent="-298450" lvl="0" marL="457200" rtl="0" algn="l">
              <a:spcBef>
                <a:spcPts val="0"/>
              </a:spcBef>
              <a:spcAft>
                <a:spcPts val="0"/>
              </a:spcAft>
              <a:buSzPts val="1100"/>
              <a:buChar char="-"/>
            </a:pPr>
            <a:r>
              <a:rPr lang="en"/>
              <a:t>Good afternoon everyone, we are the driver gene mutation group. Our goal is to identify co-occuring or mutually exclusive driver genes </a:t>
            </a:r>
            <a:endParaRPr/>
          </a:p>
          <a:p>
            <a:pPr indent="-298450" lvl="0" marL="457200" rtl="0" algn="l">
              <a:spcBef>
                <a:spcPts val="0"/>
              </a:spcBef>
              <a:spcAft>
                <a:spcPts val="0"/>
              </a:spcAft>
              <a:buSzPts val="1100"/>
              <a:buChar char="-"/>
            </a:pPr>
            <a:r>
              <a:rPr lang="en"/>
              <a:t>So what are driver genes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33ab16443e_7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3ab16443e_7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Regarding the conclusion on Co-occurrence, the paper believe that there is no evidence for widespread co-occurrence, and even with loosened threshold, the paper only stated one potential gene-pair: TP53 &amp; MYC-amplified. </a:t>
            </a:r>
            <a:endParaRPr/>
          </a:p>
          <a:p>
            <a:pPr indent="0" lvl="0" marL="0" rtl="0" algn="l">
              <a:spcBef>
                <a:spcPts val="0"/>
              </a:spcBef>
              <a:spcAft>
                <a:spcPts val="0"/>
              </a:spcAft>
              <a:buNone/>
            </a:pPr>
            <a:r>
              <a:rPr lang="en"/>
              <a:t>Some paper states that MYC-amplified would usually occur together with EGFR and ERBB4, and we can see the relationship partially revealed by the hub </a:t>
            </a:r>
            <a:r>
              <a:rPr b="1" lang="en"/>
              <a:t>APOB. </a:t>
            </a:r>
            <a:endParaRPr b="1"/>
          </a:p>
          <a:p>
            <a:pPr indent="0" lvl="0" marL="0" rtl="0" algn="l">
              <a:spcBef>
                <a:spcPts val="0"/>
              </a:spcBef>
              <a:spcAft>
                <a:spcPts val="0"/>
              </a:spcAft>
              <a:buNone/>
            </a:pPr>
            <a:r>
              <a:rPr lang="en"/>
              <a:t>In this aggregated network, we label the edge with number of repetitive occurrence across cancer types, In addition, we have identified other potential hubs </a:t>
            </a:r>
            <a:r>
              <a:rPr lang="en"/>
              <a:t>colored</a:t>
            </a:r>
            <a:r>
              <a:rPr lang="en"/>
              <a:t> in pink, such as </a:t>
            </a:r>
            <a:r>
              <a:rPr b="1" lang="en"/>
              <a:t>KMT2D &amp; MACF1</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82c3926f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82c3926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Mutually Exclusive Network is drawn in a similar manner. We have a great percent of overlapping with the paper’s network. </a:t>
            </a:r>
            <a:endParaRPr/>
          </a:p>
          <a:p>
            <a:pPr indent="0" lvl="0" marL="0" rtl="0" algn="l">
              <a:spcBef>
                <a:spcPts val="0"/>
              </a:spcBef>
              <a:spcAft>
                <a:spcPts val="0"/>
              </a:spcAft>
              <a:buNone/>
            </a:pPr>
            <a:r>
              <a:rPr b="1" lang="en"/>
              <a:t>Note </a:t>
            </a:r>
            <a:r>
              <a:rPr lang="en"/>
              <a:t>that our 13 cancer types and DISCOVER paper’s 12 cancer types only have 7 cancer overlapping. Achieving such similarity should be considered a solid result.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82c3926f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82c3926f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can take a look at the overall Mutually Exclusive and Co-occurrence network, and we found that “”</a:t>
            </a:r>
            <a:endParaRPr/>
          </a:p>
          <a:p>
            <a:pPr indent="0" lvl="0" marL="0" rtl="0" algn="l">
              <a:spcBef>
                <a:spcPts val="0"/>
              </a:spcBef>
              <a:spcAft>
                <a:spcPts val="0"/>
              </a:spcAft>
              <a:buNone/>
            </a:pPr>
            <a:r>
              <a:rPr lang="en"/>
              <a:t>Basically half of the red lines paired with TP53 will have end node sharing a blue edge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582c3926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582c3926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4631df1f7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631df1f7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6331b0fbb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6331b0fbb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Coocurance and mutually exclusive sallows us to better study the pathwas involved in tumorgenesis </a:t>
            </a:r>
            <a:endParaRPr sz="1250">
              <a:latin typeface="Times New Roman"/>
              <a:ea typeface="Times New Roman"/>
              <a:cs typeface="Times New Roman"/>
              <a:sym typeface="Times New Roman"/>
            </a:endParaRPr>
          </a:p>
          <a:p>
            <a:pPr indent="0" lvl="0" marL="0" rtl="0" algn="l">
              <a:spcBef>
                <a:spcPts val="0"/>
              </a:spcBef>
              <a:spcAft>
                <a:spcPts val="0"/>
              </a:spcAft>
              <a:buNone/>
            </a:pPr>
            <a:r>
              <a:rPr lang="en" sz="1250" u="sng">
                <a:solidFill>
                  <a:schemeClr val="hlink"/>
                </a:solidFill>
                <a:latin typeface="Times New Roman"/>
                <a:ea typeface="Times New Roman"/>
                <a:cs typeface="Times New Roman"/>
                <a:sym typeface="Times New Roman"/>
                <a:hlinkClick r:id="rId2"/>
              </a:rPr>
              <a:t>https://onlinelibrary.wiley.com/doi/pdf/10.1002/wsbm.1364</a:t>
            </a:r>
            <a:endParaRPr sz="1250">
              <a:latin typeface="Times New Roman"/>
              <a:ea typeface="Times New Roman"/>
              <a:cs typeface="Times New Roman"/>
              <a:sym typeface="Times New Roman"/>
            </a:endParaRPr>
          </a:p>
          <a:p>
            <a:pPr indent="0" lvl="0" marL="0" rtl="0" algn="l">
              <a:spcBef>
                <a:spcPts val="0"/>
              </a:spcBef>
              <a:spcAft>
                <a:spcPts val="0"/>
              </a:spcAft>
              <a:buNone/>
            </a:pPr>
            <a:r>
              <a:t/>
            </a:r>
            <a:endParaRPr sz="1250">
              <a:latin typeface="Times New Roman"/>
              <a:ea typeface="Times New Roman"/>
              <a:cs typeface="Times New Roman"/>
              <a:sym typeface="Times New Roman"/>
            </a:endParaRPr>
          </a:p>
          <a:p>
            <a:pPr indent="0" lvl="0" marL="0" rtl="0" algn="l">
              <a:spcBef>
                <a:spcPts val="0"/>
              </a:spcBef>
              <a:spcAft>
                <a:spcPts val="0"/>
              </a:spcAft>
              <a:buNone/>
            </a:pPr>
            <a:r>
              <a:rPr lang="en" sz="1250">
                <a:latin typeface="Times New Roman"/>
                <a:ea typeface="Times New Roman"/>
                <a:cs typeface="Times New Roman"/>
                <a:sym typeface="Times New Roman"/>
              </a:rPr>
              <a:t>Figure: Mergeomics: Multidimensional data integration to identify pathogenic perturbations to biological systems</a:t>
            </a:r>
            <a:endParaRPr sz="1250">
              <a:latin typeface="Times New Roman"/>
              <a:ea typeface="Times New Roman"/>
              <a:cs typeface="Times New Roman"/>
              <a:sym typeface="Times New Roman"/>
            </a:endParaRPr>
          </a:p>
          <a:p>
            <a:pPr indent="0" lvl="0" marL="0" rtl="0" algn="l">
              <a:spcBef>
                <a:spcPts val="0"/>
              </a:spcBef>
              <a:spcAft>
                <a:spcPts val="0"/>
              </a:spcAft>
              <a:buNone/>
            </a:pPr>
            <a:r>
              <a:t/>
            </a:r>
            <a:endParaRPr sz="1250">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3ab16443e_7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3ab16443e_7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Talk about different cancer types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692060b1b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692060b1b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 Slide</a:t>
            </a:r>
            <a:endParaRPr/>
          </a:p>
          <a:p>
            <a:pPr indent="0" lvl="0" marL="0" rtl="0" algn="l">
              <a:spcBef>
                <a:spcPts val="0"/>
              </a:spcBef>
              <a:spcAft>
                <a:spcPts val="0"/>
              </a:spcAft>
              <a:buNone/>
            </a:pPr>
            <a:r>
              <a:rPr lang="en"/>
              <a:t>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692060b1b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692060b1b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323232"/>
              </a:buClr>
              <a:buSzPts val="1500"/>
              <a:buChar char="●"/>
            </a:pPr>
            <a:r>
              <a:t/>
            </a:r>
            <a:endParaRPr sz="1500">
              <a:solidFill>
                <a:srgbClr val="323232"/>
              </a:solidFill>
            </a:endParaRPr>
          </a:p>
          <a:p>
            <a:pPr indent="0" lvl="0" marL="457200" rtl="0" algn="l">
              <a:spcBef>
                <a:spcPts val="0"/>
              </a:spcBef>
              <a:spcAft>
                <a:spcPts val="0"/>
              </a:spcAft>
              <a:buNone/>
            </a:pPr>
            <a:r>
              <a:t/>
            </a:r>
            <a:endParaRPr sz="1500">
              <a:solidFill>
                <a:srgbClr val="323232"/>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692060b1b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692060b1b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692060b1b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692060b1b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692060b1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692060b1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 show histo of gene pairs to depict distribution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hyperlink" Target="http://cancerres.aacrjournals.org/content/75/19/4042" TargetMode="External"/><Relationship Id="rId5"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hyperlink" Target="https://www.researchgate.net/publication/269282202_A_global_assessment_of_cancer_genomic_alterations_in_epigenetic_mechanisms" TargetMode="External"/><Relationship Id="rId5" Type="http://schemas.openxmlformats.org/officeDocument/2006/relationships/image" Target="../media/image27.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hyperlink" Target="https://www.researchgate.net/publication/269282202_A_global_assessment_of_cancer_genomic_alterations_in_epigenetic_mechanisms" TargetMode="External"/><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hyperlink" Target="https://www.ncbi.nlm.nih.gov/pmc/articles/PMC5638227/" TargetMode="External"/><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hyperlink" Target="https://www.ncbi.nlm.nih.gov/pmc/articles/PMC5638227/" TargetMode="External"/><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hyperlink" Target="https://www.ncbi.nlm.nih.gov/pmc/articles/PMC5638227/" TargetMode="External"/><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17.png"/><Relationship Id="rId5" Type="http://schemas.openxmlformats.org/officeDocument/2006/relationships/hyperlink" Target="https://www.ncbi.nlm.nih.gov/pmc/articles/PMC5162102/" TargetMode="External"/><Relationship Id="rId6" Type="http://schemas.openxmlformats.org/officeDocument/2006/relationships/hyperlink" Target="https://www.ncbi.nlm.nih.gov/pmc/articles/PMC5162102/" TargetMode="External"/><Relationship Id="rId7" Type="http://schemas.openxmlformats.org/officeDocument/2006/relationships/hyperlink" Target="https://www.ncbi.nlm.nih.gov/pmc/articles/PMC516210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0.jp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11708" y="1279450"/>
            <a:ext cx="85206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Identify significant co-occurring or mutually exclusive mutated driver genes across cancer types </a:t>
            </a:r>
            <a:endParaRPr sz="3200"/>
          </a:p>
        </p:txBody>
      </p:sp>
      <p:sp>
        <p:nvSpPr>
          <p:cNvPr id="278" name="Google Shape;278;p13"/>
          <p:cNvSpPr txBox="1"/>
          <p:nvPr>
            <p:ph idx="1" type="subTitle"/>
          </p:nvPr>
        </p:nvSpPr>
        <p:spPr>
          <a:xfrm>
            <a:off x="311700" y="39271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a:t>
            </a:r>
            <a:r>
              <a:rPr lang="en"/>
              <a:t>Dan Peng, Luchao Qi, Xi Wang</a:t>
            </a:r>
            <a:endParaRPr/>
          </a:p>
        </p:txBody>
      </p:sp>
      <p:pic>
        <p:nvPicPr>
          <p:cNvPr id="279" name="Google Shape;279;p13"/>
          <p:cNvPicPr preferRelativeResize="0"/>
          <p:nvPr/>
        </p:nvPicPr>
        <p:blipFill>
          <a:blip r:embed="rId3">
            <a:alphaModFix/>
          </a:blip>
          <a:stretch>
            <a:fillRect/>
          </a:stretch>
        </p:blipFill>
        <p:spPr>
          <a:xfrm>
            <a:off x="6636775" y="0"/>
            <a:ext cx="2507226" cy="781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Approach 3, Permutation</a:t>
            </a:r>
            <a:endParaRPr/>
          </a:p>
        </p:txBody>
      </p:sp>
      <p:pic>
        <p:nvPicPr>
          <p:cNvPr id="378" name="Google Shape;378;p22"/>
          <p:cNvPicPr preferRelativeResize="0"/>
          <p:nvPr/>
        </p:nvPicPr>
        <p:blipFill>
          <a:blip r:embed="rId3">
            <a:alphaModFix/>
          </a:blip>
          <a:stretch>
            <a:fillRect/>
          </a:stretch>
        </p:blipFill>
        <p:spPr>
          <a:xfrm>
            <a:off x="6636775" y="0"/>
            <a:ext cx="2507226" cy="781675"/>
          </a:xfrm>
          <a:prstGeom prst="rect">
            <a:avLst/>
          </a:prstGeom>
          <a:noFill/>
          <a:ln>
            <a:noFill/>
          </a:ln>
        </p:spPr>
      </p:pic>
      <p:pic>
        <p:nvPicPr>
          <p:cNvPr id="379" name="Google Shape;379;p22"/>
          <p:cNvPicPr preferRelativeResize="0"/>
          <p:nvPr/>
        </p:nvPicPr>
        <p:blipFill>
          <a:blip r:embed="rId4">
            <a:alphaModFix/>
          </a:blip>
          <a:stretch>
            <a:fillRect/>
          </a:stretch>
        </p:blipFill>
        <p:spPr>
          <a:xfrm>
            <a:off x="271800" y="1441875"/>
            <a:ext cx="4704207" cy="3240825"/>
          </a:xfrm>
          <a:prstGeom prst="rect">
            <a:avLst/>
          </a:prstGeom>
          <a:noFill/>
          <a:ln>
            <a:noFill/>
          </a:ln>
        </p:spPr>
      </p:pic>
      <p:sp>
        <p:nvSpPr>
          <p:cNvPr id="380" name="Google Shape;380;p22"/>
          <p:cNvSpPr txBox="1"/>
          <p:nvPr/>
        </p:nvSpPr>
        <p:spPr>
          <a:xfrm>
            <a:off x="5274825" y="1667400"/>
            <a:ext cx="300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81" name="Google Shape;381;p22"/>
          <p:cNvSpPr txBox="1"/>
          <p:nvPr/>
        </p:nvSpPr>
        <p:spPr>
          <a:xfrm>
            <a:off x="5314625" y="1737050"/>
            <a:ext cx="3452100" cy="27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Pro: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Less false positive than Chi-square or </a:t>
            </a:r>
            <a:r>
              <a:rPr lang="en">
                <a:latin typeface="Nunito"/>
                <a:ea typeface="Nunito"/>
                <a:cs typeface="Nunito"/>
                <a:sym typeface="Nunito"/>
              </a:rPr>
              <a:t>Fisher's</a:t>
            </a:r>
            <a:r>
              <a:rPr lang="en">
                <a:latin typeface="Nunito"/>
                <a:ea typeface="Nunito"/>
                <a:cs typeface="Nunito"/>
                <a:sym typeface="Nunito"/>
              </a:rPr>
              <a:t> test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Con: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Extremely time consuming and resource intensive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23"/>
          <p:cNvPicPr preferRelativeResize="0"/>
          <p:nvPr/>
        </p:nvPicPr>
        <p:blipFill>
          <a:blip r:embed="rId3">
            <a:alphaModFix/>
          </a:blip>
          <a:stretch>
            <a:fillRect/>
          </a:stretch>
        </p:blipFill>
        <p:spPr>
          <a:xfrm>
            <a:off x="893125" y="383424"/>
            <a:ext cx="3852049" cy="2377264"/>
          </a:xfrm>
          <a:prstGeom prst="rect">
            <a:avLst/>
          </a:prstGeom>
          <a:noFill/>
          <a:ln>
            <a:noFill/>
          </a:ln>
        </p:spPr>
      </p:pic>
      <p:pic>
        <p:nvPicPr>
          <p:cNvPr id="388" name="Google Shape;388;p23"/>
          <p:cNvPicPr preferRelativeResize="0"/>
          <p:nvPr/>
        </p:nvPicPr>
        <p:blipFill>
          <a:blip r:embed="rId4">
            <a:alphaModFix/>
          </a:blip>
          <a:stretch>
            <a:fillRect/>
          </a:stretch>
        </p:blipFill>
        <p:spPr>
          <a:xfrm>
            <a:off x="4745175" y="383425"/>
            <a:ext cx="3852049" cy="2377279"/>
          </a:xfrm>
          <a:prstGeom prst="rect">
            <a:avLst/>
          </a:prstGeom>
          <a:noFill/>
          <a:ln>
            <a:noFill/>
          </a:ln>
        </p:spPr>
      </p:pic>
      <p:pic>
        <p:nvPicPr>
          <p:cNvPr id="389" name="Google Shape;389;p23"/>
          <p:cNvPicPr preferRelativeResize="0"/>
          <p:nvPr/>
        </p:nvPicPr>
        <p:blipFill>
          <a:blip r:embed="rId5">
            <a:alphaModFix/>
          </a:blip>
          <a:stretch>
            <a:fillRect/>
          </a:stretch>
        </p:blipFill>
        <p:spPr>
          <a:xfrm>
            <a:off x="4745167" y="2817850"/>
            <a:ext cx="3852058" cy="2377275"/>
          </a:xfrm>
          <a:prstGeom prst="rect">
            <a:avLst/>
          </a:prstGeom>
          <a:noFill/>
          <a:ln>
            <a:noFill/>
          </a:ln>
        </p:spPr>
      </p:pic>
      <p:sp>
        <p:nvSpPr>
          <p:cNvPr id="390" name="Google Shape;390;p23"/>
          <p:cNvSpPr txBox="1"/>
          <p:nvPr/>
        </p:nvSpPr>
        <p:spPr>
          <a:xfrm>
            <a:off x="2525400" y="0"/>
            <a:ext cx="40932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txBox="1"/>
          <p:nvPr/>
        </p:nvSpPr>
        <p:spPr>
          <a:xfrm>
            <a:off x="651975" y="2958100"/>
            <a:ext cx="4093200" cy="779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323232"/>
              </a:buClr>
              <a:buSzPts val="1500"/>
              <a:buChar char="●"/>
            </a:pPr>
            <a:r>
              <a:rPr lang="en" sz="1500">
                <a:solidFill>
                  <a:srgbClr val="323232"/>
                </a:solidFill>
              </a:rPr>
              <a:t>Fisher(4000+ gene pairs)/Chisq(1000+ gene pairs): High speed - time saving</a:t>
            </a:r>
            <a:endParaRPr sz="1500">
              <a:solidFill>
                <a:srgbClr val="323232"/>
              </a:solidFill>
            </a:endParaRPr>
          </a:p>
          <a:p>
            <a:pPr indent="0" lvl="0" marL="457200" rtl="0" algn="l">
              <a:spcBef>
                <a:spcPts val="0"/>
              </a:spcBef>
              <a:spcAft>
                <a:spcPts val="0"/>
              </a:spcAft>
              <a:buNone/>
            </a:pPr>
            <a:r>
              <a:t/>
            </a:r>
            <a:endParaRPr sz="1500">
              <a:solidFill>
                <a:srgbClr val="323232"/>
              </a:solidFill>
            </a:endParaRPr>
          </a:p>
          <a:p>
            <a:pPr indent="0" lvl="0" marL="0" rtl="0" algn="l">
              <a:spcBef>
                <a:spcPts val="0"/>
              </a:spcBef>
              <a:spcAft>
                <a:spcPts val="0"/>
              </a:spcAft>
              <a:buNone/>
            </a:pPr>
            <a:r>
              <a:t/>
            </a:r>
            <a:endParaRPr sz="1500">
              <a:solidFill>
                <a:srgbClr val="323232"/>
              </a:solidFill>
            </a:endParaRPr>
          </a:p>
          <a:p>
            <a:pPr indent="-323850" lvl="0" marL="457200" rtl="0" algn="l">
              <a:spcBef>
                <a:spcPts val="0"/>
              </a:spcBef>
              <a:spcAft>
                <a:spcPts val="0"/>
              </a:spcAft>
              <a:buClr>
                <a:srgbClr val="323232"/>
              </a:buClr>
              <a:buSzPts val="1500"/>
              <a:buChar char="●"/>
            </a:pPr>
            <a:r>
              <a:rPr lang="en" sz="1500">
                <a:solidFill>
                  <a:srgbClr val="323232"/>
                </a:solidFill>
              </a:rPr>
              <a:t>Permutation: Less False Positive</a:t>
            </a:r>
            <a:r>
              <a:rPr lang="en" sz="1500">
                <a:solidFill>
                  <a:srgbClr val="323232"/>
                </a:solidFill>
              </a:rPr>
              <a:t>- extremely slow </a:t>
            </a:r>
            <a:endParaRPr/>
          </a:p>
        </p:txBody>
      </p:sp>
      <p:sp>
        <p:nvSpPr>
          <p:cNvPr id="392" name="Google Shape;392;p23"/>
          <p:cNvSpPr txBox="1"/>
          <p:nvPr/>
        </p:nvSpPr>
        <p:spPr>
          <a:xfrm>
            <a:off x="893125" y="0"/>
            <a:ext cx="2165700" cy="845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323232"/>
              </a:buClr>
              <a:buSzPts val="1500"/>
              <a:buChar char="●"/>
            </a:pPr>
            <a:r>
              <a:rPr lang="en" sz="1500">
                <a:solidFill>
                  <a:srgbClr val="323232"/>
                </a:solidFill>
              </a:rPr>
              <a:t>Fisher</a:t>
            </a:r>
            <a:endParaRPr/>
          </a:p>
        </p:txBody>
      </p:sp>
      <p:sp>
        <p:nvSpPr>
          <p:cNvPr id="393" name="Google Shape;393;p23"/>
          <p:cNvSpPr txBox="1"/>
          <p:nvPr/>
        </p:nvSpPr>
        <p:spPr>
          <a:xfrm>
            <a:off x="4897100" y="0"/>
            <a:ext cx="2165700" cy="845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323232"/>
              </a:buClr>
              <a:buSzPts val="1500"/>
              <a:buChar char="●"/>
            </a:pPr>
            <a:r>
              <a:rPr lang="en" sz="1500">
                <a:solidFill>
                  <a:srgbClr val="323232"/>
                </a:solidFill>
              </a:rPr>
              <a:t>Chi-square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DISCOVER TOOL - Mutually Exclusive</a:t>
            </a:r>
            <a:endParaRPr/>
          </a:p>
        </p:txBody>
      </p:sp>
      <p:sp>
        <p:nvSpPr>
          <p:cNvPr id="399" name="Google Shape;399;p24"/>
          <p:cNvSpPr txBox="1"/>
          <p:nvPr>
            <p:ph idx="1" type="body"/>
          </p:nvPr>
        </p:nvSpPr>
        <p:spPr>
          <a:xfrm>
            <a:off x="405350" y="1674450"/>
            <a:ext cx="4089600" cy="2549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400"/>
              <a:t>A novel tool made by a group in the </a:t>
            </a:r>
            <a:r>
              <a:rPr lang="en" sz="1400"/>
              <a:t>Netherlands Cancer Institute </a:t>
            </a:r>
            <a:r>
              <a:rPr lang="en" sz="1400"/>
              <a:t> </a:t>
            </a:r>
            <a:endParaRPr sz="1400"/>
          </a:p>
          <a:p>
            <a:pPr indent="-317500" lvl="0" marL="457200" rtl="0" algn="l">
              <a:spcBef>
                <a:spcPts val="0"/>
              </a:spcBef>
              <a:spcAft>
                <a:spcPts val="0"/>
              </a:spcAft>
              <a:buSzPts val="1400"/>
              <a:buChar char="●"/>
            </a:pPr>
            <a:r>
              <a:rPr lang="en" sz="1400"/>
              <a:t>Find gene alteration probability for every tumor based on a constraint optimization problem </a:t>
            </a:r>
            <a:endParaRPr sz="1400"/>
          </a:p>
          <a:p>
            <a:pPr indent="-317500" lvl="0" marL="457200" rtl="0" algn="l">
              <a:spcBef>
                <a:spcPts val="0"/>
              </a:spcBef>
              <a:spcAft>
                <a:spcPts val="0"/>
              </a:spcAft>
              <a:buSzPts val="1400"/>
              <a:buChar char="●"/>
            </a:pPr>
            <a:r>
              <a:rPr lang="en" sz="1400"/>
              <a:t>Analytical test based on Poisson-Binomial distribution</a:t>
            </a:r>
            <a:endParaRPr sz="1400"/>
          </a:p>
        </p:txBody>
      </p:sp>
      <p:pic>
        <p:nvPicPr>
          <p:cNvPr id="400" name="Google Shape;400;p24"/>
          <p:cNvPicPr preferRelativeResize="0"/>
          <p:nvPr/>
        </p:nvPicPr>
        <p:blipFill>
          <a:blip r:embed="rId3">
            <a:alphaModFix/>
          </a:blip>
          <a:stretch>
            <a:fillRect/>
          </a:stretch>
        </p:blipFill>
        <p:spPr>
          <a:xfrm>
            <a:off x="6636775" y="0"/>
            <a:ext cx="2507226" cy="781675"/>
          </a:xfrm>
          <a:prstGeom prst="rect">
            <a:avLst/>
          </a:prstGeom>
          <a:noFill/>
          <a:ln>
            <a:noFill/>
          </a:ln>
        </p:spPr>
      </p:pic>
      <p:pic>
        <p:nvPicPr>
          <p:cNvPr id="401" name="Google Shape;401;p24"/>
          <p:cNvPicPr preferRelativeResize="0"/>
          <p:nvPr/>
        </p:nvPicPr>
        <p:blipFill>
          <a:blip r:embed="rId4">
            <a:alphaModFix/>
          </a:blip>
          <a:stretch>
            <a:fillRect/>
          </a:stretch>
        </p:blipFill>
        <p:spPr>
          <a:xfrm>
            <a:off x="4494950" y="1195425"/>
            <a:ext cx="4568776" cy="1711647"/>
          </a:xfrm>
          <a:prstGeom prst="rect">
            <a:avLst/>
          </a:prstGeom>
          <a:noFill/>
          <a:ln>
            <a:noFill/>
          </a:ln>
        </p:spPr>
      </p:pic>
      <p:pic>
        <p:nvPicPr>
          <p:cNvPr id="402" name="Google Shape;402;p24"/>
          <p:cNvPicPr preferRelativeResize="0"/>
          <p:nvPr/>
        </p:nvPicPr>
        <p:blipFill>
          <a:blip r:embed="rId5">
            <a:alphaModFix/>
          </a:blip>
          <a:stretch>
            <a:fillRect/>
          </a:stretch>
        </p:blipFill>
        <p:spPr>
          <a:xfrm>
            <a:off x="4516850" y="3437869"/>
            <a:ext cx="4524975" cy="1073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25"/>
          <p:cNvSpPr txBox="1"/>
          <p:nvPr>
            <p:ph type="title"/>
          </p:nvPr>
        </p:nvSpPr>
        <p:spPr>
          <a:xfrm>
            <a:off x="-50" y="0"/>
            <a:ext cx="4092600" cy="15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BLCA</a:t>
            </a:r>
            <a:endParaRPr sz="1800"/>
          </a:p>
          <a:p>
            <a:pPr indent="-342900" lvl="0" marL="457200" rtl="0" algn="l">
              <a:spcBef>
                <a:spcPts val="0"/>
              </a:spcBef>
              <a:spcAft>
                <a:spcPts val="0"/>
              </a:spcAft>
              <a:buSzPts val="1800"/>
              <a:buChar char="●"/>
            </a:pPr>
            <a:r>
              <a:rPr lang="en" sz="1800"/>
              <a:t>“mutual exclusivity of FGFR3 and TP53 mutations is interpretable if FGFR3 is mutated first”</a:t>
            </a:r>
            <a:endParaRPr sz="1800"/>
          </a:p>
        </p:txBody>
      </p:sp>
      <p:pic>
        <p:nvPicPr>
          <p:cNvPr id="408" name="Google Shape;408;p25"/>
          <p:cNvPicPr preferRelativeResize="0"/>
          <p:nvPr/>
        </p:nvPicPr>
        <p:blipFill>
          <a:blip r:embed="rId3">
            <a:alphaModFix/>
          </a:blip>
          <a:stretch>
            <a:fillRect/>
          </a:stretch>
        </p:blipFill>
        <p:spPr>
          <a:xfrm>
            <a:off x="4092556" y="0"/>
            <a:ext cx="5051446" cy="5143499"/>
          </a:xfrm>
          <a:prstGeom prst="rect">
            <a:avLst/>
          </a:prstGeom>
          <a:noFill/>
          <a:ln>
            <a:noFill/>
          </a:ln>
        </p:spPr>
      </p:pic>
      <p:sp>
        <p:nvSpPr>
          <p:cNvPr id="409" name="Google Shape;409;p25"/>
          <p:cNvSpPr txBox="1"/>
          <p:nvPr/>
        </p:nvSpPr>
        <p:spPr>
          <a:xfrm>
            <a:off x="0" y="4343550"/>
            <a:ext cx="4105200" cy="8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A Modeling Approach to Explain Mutually Exclusive and Co-Occurring Genetic Alterations in Bladder Tumorigenesis Elisabeth Remy, Sandra Rebouissou, Claudine Chaouiya, Andrei Zinovyev, François Radvanyi and Laurence Calzone</a:t>
            </a:r>
            <a:endParaRPr sz="1000">
              <a:highlight>
                <a:srgbClr val="FFFFFF"/>
              </a:highlight>
            </a:endParaRPr>
          </a:p>
        </p:txBody>
      </p:sp>
      <p:sp>
        <p:nvSpPr>
          <p:cNvPr id="410" name="Google Shape;410;p25"/>
          <p:cNvSpPr/>
          <p:nvPr/>
        </p:nvSpPr>
        <p:spPr>
          <a:xfrm>
            <a:off x="8505650" y="3543075"/>
            <a:ext cx="2190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7793300" y="2939025"/>
            <a:ext cx="2877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25"/>
          <p:cNvPicPr preferRelativeResize="0"/>
          <p:nvPr/>
        </p:nvPicPr>
        <p:blipFill>
          <a:blip r:embed="rId5">
            <a:alphaModFix/>
          </a:blip>
          <a:stretch>
            <a:fillRect/>
          </a:stretch>
        </p:blipFill>
        <p:spPr>
          <a:xfrm>
            <a:off x="0" y="1506300"/>
            <a:ext cx="4532899" cy="2868475"/>
          </a:xfrm>
          <a:prstGeom prst="rect">
            <a:avLst/>
          </a:prstGeom>
          <a:noFill/>
          <a:ln>
            <a:noFill/>
          </a:ln>
        </p:spPr>
      </p:pic>
      <p:sp>
        <p:nvSpPr>
          <p:cNvPr id="413" name="Google Shape;413;p25"/>
          <p:cNvSpPr/>
          <p:nvPr/>
        </p:nvSpPr>
        <p:spPr>
          <a:xfrm>
            <a:off x="5514575" y="3066425"/>
            <a:ext cx="287700" cy="98400"/>
          </a:xfrm>
          <a:prstGeom prst="rect">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a:off x="95725" y="1784100"/>
            <a:ext cx="219000" cy="681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95725" y="1950200"/>
            <a:ext cx="219000" cy="681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8724650" y="2939025"/>
            <a:ext cx="2562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146125" y="2666450"/>
            <a:ext cx="2190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6429425" y="1531400"/>
            <a:ext cx="287700" cy="98400"/>
          </a:xfrm>
          <a:prstGeom prst="rect">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txBox="1"/>
          <p:nvPr/>
        </p:nvSpPr>
        <p:spPr>
          <a:xfrm>
            <a:off x="1928300" y="4548850"/>
            <a:ext cx="29274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Google Shape;424;p26"/>
          <p:cNvPicPr preferRelativeResize="0"/>
          <p:nvPr/>
        </p:nvPicPr>
        <p:blipFill>
          <a:blip r:embed="rId3">
            <a:alphaModFix/>
          </a:blip>
          <a:stretch>
            <a:fillRect/>
          </a:stretch>
        </p:blipFill>
        <p:spPr>
          <a:xfrm>
            <a:off x="4092555" y="0"/>
            <a:ext cx="5051446" cy="5143499"/>
          </a:xfrm>
          <a:prstGeom prst="rect">
            <a:avLst/>
          </a:prstGeom>
          <a:noFill/>
          <a:ln>
            <a:noFill/>
          </a:ln>
        </p:spPr>
      </p:pic>
      <p:sp>
        <p:nvSpPr>
          <p:cNvPr id="425" name="Google Shape;425;p26"/>
          <p:cNvSpPr txBox="1"/>
          <p:nvPr>
            <p:ph type="title"/>
          </p:nvPr>
        </p:nvSpPr>
        <p:spPr>
          <a:xfrm>
            <a:off x="-50" y="0"/>
            <a:ext cx="4092600" cy="4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LGG</a:t>
            </a:r>
            <a:endParaRPr sz="1800"/>
          </a:p>
        </p:txBody>
      </p:sp>
      <p:sp>
        <p:nvSpPr>
          <p:cNvPr id="426" name="Google Shape;426;p26"/>
          <p:cNvSpPr txBox="1"/>
          <p:nvPr/>
        </p:nvSpPr>
        <p:spPr>
          <a:xfrm>
            <a:off x="0" y="4343550"/>
            <a:ext cx="4105200" cy="8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A global assessment of cancer genomicalterations in epigenetic mechanismsMuhammad A Shah1†, Emily L Denton1,4†, Cheryl H Arrowsmith1,2, Mathieu Lupien2and Matthieu Schapira1,3*</a:t>
            </a:r>
            <a:endParaRPr sz="1000">
              <a:highlight>
                <a:srgbClr val="FFFFFF"/>
              </a:highlight>
            </a:endParaRPr>
          </a:p>
        </p:txBody>
      </p:sp>
      <p:pic>
        <p:nvPicPr>
          <p:cNvPr id="427" name="Google Shape;427;p26"/>
          <p:cNvPicPr preferRelativeResize="0"/>
          <p:nvPr/>
        </p:nvPicPr>
        <p:blipFill>
          <a:blip r:embed="rId5">
            <a:alphaModFix/>
          </a:blip>
          <a:stretch>
            <a:fillRect/>
          </a:stretch>
        </p:blipFill>
        <p:spPr>
          <a:xfrm>
            <a:off x="-50" y="412500"/>
            <a:ext cx="4226871" cy="2526525"/>
          </a:xfrm>
          <a:prstGeom prst="rect">
            <a:avLst/>
          </a:prstGeom>
          <a:noFill/>
          <a:ln>
            <a:noFill/>
          </a:ln>
        </p:spPr>
      </p:pic>
      <p:sp>
        <p:nvSpPr>
          <p:cNvPr id="428" name="Google Shape;428;p26"/>
          <p:cNvSpPr/>
          <p:nvPr/>
        </p:nvSpPr>
        <p:spPr>
          <a:xfrm>
            <a:off x="5437050" y="3886825"/>
            <a:ext cx="1626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5180850" y="3164825"/>
            <a:ext cx="2562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26"/>
          <p:cNvPicPr preferRelativeResize="0"/>
          <p:nvPr/>
        </p:nvPicPr>
        <p:blipFill>
          <a:blip r:embed="rId6">
            <a:alphaModFix/>
          </a:blip>
          <a:stretch>
            <a:fillRect/>
          </a:stretch>
        </p:blipFill>
        <p:spPr>
          <a:xfrm>
            <a:off x="0" y="3782450"/>
            <a:ext cx="5315751" cy="486100"/>
          </a:xfrm>
          <a:prstGeom prst="rect">
            <a:avLst/>
          </a:prstGeom>
          <a:noFill/>
          <a:ln>
            <a:noFill/>
          </a:ln>
        </p:spPr>
      </p:pic>
      <p:sp>
        <p:nvSpPr>
          <p:cNvPr id="431" name="Google Shape;431;p26"/>
          <p:cNvSpPr/>
          <p:nvPr/>
        </p:nvSpPr>
        <p:spPr>
          <a:xfrm>
            <a:off x="6583275" y="941550"/>
            <a:ext cx="219000" cy="98400"/>
          </a:xfrm>
          <a:prstGeom prst="rect">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6312275" y="2571750"/>
            <a:ext cx="2190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5664725" y="2049525"/>
            <a:ext cx="2190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6683425" y="3417875"/>
            <a:ext cx="2190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5514575" y="714150"/>
            <a:ext cx="2562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7329400" y="1887675"/>
            <a:ext cx="219000" cy="98400"/>
          </a:xfrm>
          <a:prstGeom prst="rect">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Google Shape;441;p27"/>
          <p:cNvPicPr preferRelativeResize="0"/>
          <p:nvPr/>
        </p:nvPicPr>
        <p:blipFill>
          <a:blip r:embed="rId3">
            <a:alphaModFix/>
          </a:blip>
          <a:stretch>
            <a:fillRect/>
          </a:stretch>
        </p:blipFill>
        <p:spPr>
          <a:xfrm>
            <a:off x="4092552" y="0"/>
            <a:ext cx="5051446" cy="5143499"/>
          </a:xfrm>
          <a:prstGeom prst="rect">
            <a:avLst/>
          </a:prstGeom>
          <a:noFill/>
          <a:ln>
            <a:noFill/>
          </a:ln>
        </p:spPr>
      </p:pic>
      <p:sp>
        <p:nvSpPr>
          <p:cNvPr id="442" name="Google Shape;442;p27"/>
          <p:cNvSpPr txBox="1"/>
          <p:nvPr>
            <p:ph type="title"/>
          </p:nvPr>
        </p:nvSpPr>
        <p:spPr>
          <a:xfrm>
            <a:off x="-50" y="0"/>
            <a:ext cx="4092600" cy="4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GBM</a:t>
            </a:r>
            <a:endParaRPr sz="1800"/>
          </a:p>
        </p:txBody>
      </p:sp>
      <p:sp>
        <p:nvSpPr>
          <p:cNvPr id="443" name="Google Shape;443;p27"/>
          <p:cNvSpPr txBox="1"/>
          <p:nvPr/>
        </p:nvSpPr>
        <p:spPr>
          <a:xfrm>
            <a:off x="0" y="4343550"/>
            <a:ext cx="4105200" cy="8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A global assessment of cancer genomicalterations in epigenetic mechanismsMuhammad A Shah1†, Emily L Denton1,4†, Cheryl H Arrowsmith1,2, Mathieu Lupien2and Matthieu Schapira1,3*</a:t>
            </a:r>
            <a:endParaRPr sz="1000">
              <a:highlight>
                <a:srgbClr val="FFFFFF"/>
              </a:highlight>
            </a:endParaRPr>
          </a:p>
        </p:txBody>
      </p:sp>
      <p:pic>
        <p:nvPicPr>
          <p:cNvPr id="444" name="Google Shape;444;p27"/>
          <p:cNvPicPr preferRelativeResize="0"/>
          <p:nvPr/>
        </p:nvPicPr>
        <p:blipFill>
          <a:blip r:embed="rId5">
            <a:alphaModFix/>
          </a:blip>
          <a:stretch>
            <a:fillRect/>
          </a:stretch>
        </p:blipFill>
        <p:spPr>
          <a:xfrm>
            <a:off x="-50" y="412500"/>
            <a:ext cx="4226871" cy="2526525"/>
          </a:xfrm>
          <a:prstGeom prst="rect">
            <a:avLst/>
          </a:prstGeom>
          <a:noFill/>
          <a:ln>
            <a:noFill/>
          </a:ln>
        </p:spPr>
      </p:pic>
      <p:sp>
        <p:nvSpPr>
          <p:cNvPr id="445" name="Google Shape;445;p27"/>
          <p:cNvSpPr/>
          <p:nvPr/>
        </p:nvSpPr>
        <p:spPr>
          <a:xfrm>
            <a:off x="8737000" y="3833525"/>
            <a:ext cx="2562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7227000" y="2522550"/>
            <a:ext cx="219000" cy="98400"/>
          </a:xfrm>
          <a:prstGeom prst="rect">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6431025" y="2784250"/>
            <a:ext cx="2190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7501875" y="1626575"/>
            <a:ext cx="2562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7720875" y="3149150"/>
            <a:ext cx="2190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6002050" y="914125"/>
            <a:ext cx="2562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27"/>
          <p:cNvPicPr preferRelativeResize="0"/>
          <p:nvPr/>
        </p:nvPicPr>
        <p:blipFill>
          <a:blip r:embed="rId6">
            <a:alphaModFix/>
          </a:blip>
          <a:stretch>
            <a:fillRect/>
          </a:stretch>
        </p:blipFill>
        <p:spPr>
          <a:xfrm>
            <a:off x="1413425" y="378950"/>
            <a:ext cx="2850760" cy="2560075"/>
          </a:xfrm>
          <a:prstGeom prst="rect">
            <a:avLst/>
          </a:prstGeom>
          <a:noFill/>
          <a:ln>
            <a:noFill/>
          </a:ln>
        </p:spPr>
      </p:pic>
      <p:pic>
        <p:nvPicPr>
          <p:cNvPr id="452" name="Google Shape;452;p27"/>
          <p:cNvPicPr preferRelativeResize="0"/>
          <p:nvPr/>
        </p:nvPicPr>
        <p:blipFill>
          <a:blip r:embed="rId7">
            <a:alphaModFix/>
          </a:blip>
          <a:stretch>
            <a:fillRect/>
          </a:stretch>
        </p:blipFill>
        <p:spPr>
          <a:xfrm>
            <a:off x="-50" y="2939024"/>
            <a:ext cx="5315752" cy="5729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id="457" name="Google Shape;457;p28"/>
          <p:cNvPicPr preferRelativeResize="0"/>
          <p:nvPr/>
        </p:nvPicPr>
        <p:blipFill>
          <a:blip r:embed="rId3">
            <a:alphaModFix/>
          </a:blip>
          <a:stretch>
            <a:fillRect/>
          </a:stretch>
        </p:blipFill>
        <p:spPr>
          <a:xfrm>
            <a:off x="4092552" y="0"/>
            <a:ext cx="5051446" cy="5143499"/>
          </a:xfrm>
          <a:prstGeom prst="rect">
            <a:avLst/>
          </a:prstGeom>
          <a:noFill/>
          <a:ln>
            <a:noFill/>
          </a:ln>
        </p:spPr>
      </p:pic>
      <p:sp>
        <p:nvSpPr>
          <p:cNvPr id="458" name="Google Shape;458;p28"/>
          <p:cNvSpPr txBox="1"/>
          <p:nvPr>
            <p:ph type="title"/>
          </p:nvPr>
        </p:nvSpPr>
        <p:spPr>
          <a:xfrm>
            <a:off x="-50" y="0"/>
            <a:ext cx="4092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BRCA</a:t>
            </a:r>
            <a:endParaRPr sz="1800"/>
          </a:p>
          <a:p>
            <a:pPr indent="0" lvl="0" marL="0" rtl="0" algn="l">
              <a:spcBef>
                <a:spcPts val="0"/>
              </a:spcBef>
              <a:spcAft>
                <a:spcPts val="0"/>
              </a:spcAft>
              <a:buNone/>
            </a:pPr>
            <a:r>
              <a:rPr lang="en" sz="1800"/>
              <a:t>Functional modules with mutual exclusivity between modules</a:t>
            </a:r>
            <a:endParaRPr sz="1800"/>
          </a:p>
        </p:txBody>
      </p:sp>
      <p:sp>
        <p:nvSpPr>
          <p:cNvPr id="459" name="Google Shape;459;p28"/>
          <p:cNvSpPr txBox="1"/>
          <p:nvPr/>
        </p:nvSpPr>
        <p:spPr>
          <a:xfrm>
            <a:off x="0" y="4503400"/>
            <a:ext cx="4105200" cy="6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BeWith: A Between-Within method to discover relationships between cancer modules via integrated analysis of mutual exclusivity, co-occurrence and functional interactions</a:t>
            </a:r>
            <a:endParaRPr sz="1000">
              <a:highlight>
                <a:srgbClr val="FFFFFF"/>
              </a:highlight>
            </a:endParaRPr>
          </a:p>
        </p:txBody>
      </p:sp>
      <p:sp>
        <p:nvSpPr>
          <p:cNvPr id="460" name="Google Shape;460;p28"/>
          <p:cNvSpPr/>
          <p:nvPr/>
        </p:nvSpPr>
        <p:spPr>
          <a:xfrm>
            <a:off x="5780875" y="3296050"/>
            <a:ext cx="2562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7387225" y="3394450"/>
            <a:ext cx="256200" cy="1392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7162250" y="2895250"/>
            <a:ext cx="3561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7008000" y="2255450"/>
            <a:ext cx="3168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6012075" y="1695350"/>
            <a:ext cx="2562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28"/>
          <p:cNvPicPr preferRelativeResize="0"/>
          <p:nvPr/>
        </p:nvPicPr>
        <p:blipFill>
          <a:blip r:embed="rId5">
            <a:alphaModFix/>
          </a:blip>
          <a:stretch>
            <a:fillRect/>
          </a:stretch>
        </p:blipFill>
        <p:spPr>
          <a:xfrm>
            <a:off x="-50" y="914100"/>
            <a:ext cx="4196876" cy="2729474"/>
          </a:xfrm>
          <a:prstGeom prst="rect">
            <a:avLst/>
          </a:prstGeom>
          <a:noFill/>
          <a:ln>
            <a:noFill/>
          </a:ln>
        </p:spPr>
      </p:pic>
      <p:sp>
        <p:nvSpPr>
          <p:cNvPr id="466" name="Google Shape;466;p28"/>
          <p:cNvSpPr/>
          <p:nvPr/>
        </p:nvSpPr>
        <p:spPr>
          <a:xfrm>
            <a:off x="8745825" y="3737325"/>
            <a:ext cx="256200" cy="1392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txBox="1"/>
          <p:nvPr/>
        </p:nvSpPr>
        <p:spPr>
          <a:xfrm>
            <a:off x="5276950" y="3142025"/>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1</a:t>
            </a:r>
            <a:endParaRPr sz="1000">
              <a:latin typeface="Nunito"/>
              <a:ea typeface="Nunito"/>
              <a:cs typeface="Nunito"/>
              <a:sym typeface="Nunito"/>
            </a:endParaRPr>
          </a:p>
        </p:txBody>
      </p:sp>
      <p:sp>
        <p:nvSpPr>
          <p:cNvPr id="468" name="Google Shape;468;p28"/>
          <p:cNvSpPr txBox="1"/>
          <p:nvPr/>
        </p:nvSpPr>
        <p:spPr>
          <a:xfrm>
            <a:off x="5812125" y="1415150"/>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2</a:t>
            </a:r>
            <a:endParaRPr sz="1000">
              <a:latin typeface="Nunito"/>
              <a:ea typeface="Nunito"/>
              <a:cs typeface="Nunito"/>
              <a:sym typeface="Nunito"/>
            </a:endParaRPr>
          </a:p>
        </p:txBody>
      </p:sp>
      <p:sp>
        <p:nvSpPr>
          <p:cNvPr id="469" name="Google Shape;469;p28"/>
          <p:cNvSpPr txBox="1"/>
          <p:nvPr/>
        </p:nvSpPr>
        <p:spPr>
          <a:xfrm>
            <a:off x="6076000" y="2522550"/>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3</a:t>
            </a:r>
            <a:endParaRPr sz="1000">
              <a:latin typeface="Nunito"/>
              <a:ea typeface="Nunito"/>
              <a:cs typeface="Nunito"/>
              <a:sym typeface="Nunito"/>
            </a:endParaRPr>
          </a:p>
        </p:txBody>
      </p:sp>
      <p:sp>
        <p:nvSpPr>
          <p:cNvPr id="470" name="Google Shape;470;p28"/>
          <p:cNvSpPr/>
          <p:nvPr/>
        </p:nvSpPr>
        <p:spPr>
          <a:xfrm>
            <a:off x="6351900" y="2757825"/>
            <a:ext cx="3168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6220450" y="4810125"/>
            <a:ext cx="3168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txBox="1"/>
          <p:nvPr/>
        </p:nvSpPr>
        <p:spPr>
          <a:xfrm>
            <a:off x="6468225" y="4751875"/>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4</a:t>
            </a:r>
            <a:endParaRPr sz="1000">
              <a:latin typeface="Nunito"/>
              <a:ea typeface="Nunito"/>
              <a:cs typeface="Nunito"/>
              <a:sym typeface="Nunito"/>
            </a:endParaRPr>
          </a:p>
        </p:txBody>
      </p:sp>
      <p:sp>
        <p:nvSpPr>
          <p:cNvPr id="473" name="Google Shape;473;p28"/>
          <p:cNvSpPr txBox="1"/>
          <p:nvPr/>
        </p:nvSpPr>
        <p:spPr>
          <a:xfrm>
            <a:off x="8447975" y="3799825"/>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1</a:t>
            </a:r>
            <a:endParaRPr sz="1000">
              <a:latin typeface="Nunito"/>
              <a:ea typeface="Nunito"/>
              <a:cs typeface="Nunito"/>
              <a:sym typeface="Nunito"/>
            </a:endParaRPr>
          </a:p>
        </p:txBody>
      </p:sp>
      <p:sp>
        <p:nvSpPr>
          <p:cNvPr id="474" name="Google Shape;474;p28"/>
          <p:cNvSpPr txBox="1"/>
          <p:nvPr/>
        </p:nvSpPr>
        <p:spPr>
          <a:xfrm>
            <a:off x="7446000" y="2793250"/>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6</a:t>
            </a:r>
            <a:endParaRPr sz="1000">
              <a:latin typeface="Nunito"/>
              <a:ea typeface="Nunito"/>
              <a:cs typeface="Nunito"/>
              <a:sym typeface="Nunito"/>
            </a:endParaRPr>
          </a:p>
        </p:txBody>
      </p:sp>
      <p:sp>
        <p:nvSpPr>
          <p:cNvPr id="475" name="Google Shape;475;p28"/>
          <p:cNvSpPr txBox="1"/>
          <p:nvPr/>
        </p:nvSpPr>
        <p:spPr>
          <a:xfrm>
            <a:off x="7387225" y="3444425"/>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1</a:t>
            </a:r>
            <a:endParaRPr sz="1000">
              <a:latin typeface="Nunito"/>
              <a:ea typeface="Nunito"/>
              <a:cs typeface="Nunito"/>
              <a:sym typeface="Nunito"/>
            </a:endParaRPr>
          </a:p>
        </p:txBody>
      </p:sp>
      <p:sp>
        <p:nvSpPr>
          <p:cNvPr id="476" name="Google Shape;476;p28"/>
          <p:cNvSpPr txBox="1"/>
          <p:nvPr/>
        </p:nvSpPr>
        <p:spPr>
          <a:xfrm>
            <a:off x="6862250" y="1980050"/>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2</a:t>
            </a:r>
            <a:endParaRPr sz="1000">
              <a:latin typeface="Nunito"/>
              <a:ea typeface="Nunito"/>
              <a:cs typeface="Nunito"/>
              <a:sym typeface="Nunito"/>
            </a:endParaRPr>
          </a:p>
        </p:txBody>
      </p:sp>
      <p:sp>
        <p:nvSpPr>
          <p:cNvPr id="477" name="Google Shape;477;p28"/>
          <p:cNvSpPr/>
          <p:nvPr/>
        </p:nvSpPr>
        <p:spPr>
          <a:xfrm>
            <a:off x="6181150" y="2070850"/>
            <a:ext cx="3561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txBox="1"/>
          <p:nvPr/>
        </p:nvSpPr>
        <p:spPr>
          <a:xfrm>
            <a:off x="6290225" y="1841850"/>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6</a:t>
            </a:r>
            <a:endParaRPr sz="10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Google Shape;483;p29"/>
          <p:cNvPicPr preferRelativeResize="0"/>
          <p:nvPr/>
        </p:nvPicPr>
        <p:blipFill>
          <a:blip r:embed="rId3">
            <a:alphaModFix/>
          </a:blip>
          <a:stretch>
            <a:fillRect/>
          </a:stretch>
        </p:blipFill>
        <p:spPr>
          <a:xfrm>
            <a:off x="4092552" y="0"/>
            <a:ext cx="5051446" cy="5143499"/>
          </a:xfrm>
          <a:prstGeom prst="rect">
            <a:avLst/>
          </a:prstGeom>
          <a:noFill/>
          <a:ln>
            <a:noFill/>
          </a:ln>
        </p:spPr>
      </p:pic>
      <p:sp>
        <p:nvSpPr>
          <p:cNvPr id="484" name="Google Shape;484;p29"/>
          <p:cNvSpPr txBox="1"/>
          <p:nvPr>
            <p:ph type="title"/>
          </p:nvPr>
        </p:nvSpPr>
        <p:spPr>
          <a:xfrm>
            <a:off x="-50" y="0"/>
            <a:ext cx="4092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BRCA</a:t>
            </a:r>
            <a:endParaRPr sz="1800"/>
          </a:p>
          <a:p>
            <a:pPr indent="0" lvl="0" marL="0" rtl="0" algn="l">
              <a:spcBef>
                <a:spcPts val="0"/>
              </a:spcBef>
              <a:spcAft>
                <a:spcPts val="0"/>
              </a:spcAft>
              <a:buNone/>
            </a:pPr>
            <a:r>
              <a:rPr lang="en" sz="1800"/>
              <a:t>Co-occurrence modules that are mutually exclusive with each other</a:t>
            </a:r>
            <a:endParaRPr sz="1800"/>
          </a:p>
        </p:txBody>
      </p:sp>
      <p:sp>
        <p:nvSpPr>
          <p:cNvPr id="485" name="Google Shape;485;p29"/>
          <p:cNvSpPr txBox="1"/>
          <p:nvPr/>
        </p:nvSpPr>
        <p:spPr>
          <a:xfrm>
            <a:off x="0" y="4503400"/>
            <a:ext cx="4105200" cy="6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BeWith: A Between-Within method to discover relationships between cancer modules via integrated analysis of mutual exclusivity, co-occurrence and functional interactions</a:t>
            </a:r>
            <a:endParaRPr sz="1000">
              <a:highlight>
                <a:srgbClr val="FFFFFF"/>
              </a:highlight>
            </a:endParaRPr>
          </a:p>
        </p:txBody>
      </p:sp>
      <p:sp>
        <p:nvSpPr>
          <p:cNvPr id="486" name="Google Shape;486;p29"/>
          <p:cNvSpPr/>
          <p:nvPr/>
        </p:nvSpPr>
        <p:spPr>
          <a:xfrm>
            <a:off x="5780875" y="3296050"/>
            <a:ext cx="2562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7008000" y="2255450"/>
            <a:ext cx="3168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txBox="1"/>
          <p:nvPr/>
        </p:nvSpPr>
        <p:spPr>
          <a:xfrm>
            <a:off x="5276950" y="3142025"/>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1</a:t>
            </a:r>
            <a:endParaRPr sz="1000">
              <a:latin typeface="Nunito"/>
              <a:ea typeface="Nunito"/>
              <a:cs typeface="Nunito"/>
              <a:sym typeface="Nunito"/>
            </a:endParaRPr>
          </a:p>
        </p:txBody>
      </p:sp>
      <p:sp>
        <p:nvSpPr>
          <p:cNvPr id="489" name="Google Shape;489;p29"/>
          <p:cNvSpPr txBox="1"/>
          <p:nvPr/>
        </p:nvSpPr>
        <p:spPr>
          <a:xfrm>
            <a:off x="6862250" y="1980050"/>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4</a:t>
            </a:r>
            <a:endParaRPr sz="1000">
              <a:latin typeface="Nunito"/>
              <a:ea typeface="Nunito"/>
              <a:cs typeface="Nunito"/>
              <a:sym typeface="Nunito"/>
            </a:endParaRPr>
          </a:p>
        </p:txBody>
      </p:sp>
      <p:sp>
        <p:nvSpPr>
          <p:cNvPr id="490" name="Google Shape;490;p29"/>
          <p:cNvSpPr/>
          <p:nvPr/>
        </p:nvSpPr>
        <p:spPr>
          <a:xfrm>
            <a:off x="6181150" y="2070850"/>
            <a:ext cx="3561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txBox="1"/>
          <p:nvPr/>
        </p:nvSpPr>
        <p:spPr>
          <a:xfrm>
            <a:off x="6290225" y="1841850"/>
            <a:ext cx="656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Mod. 4</a:t>
            </a:r>
            <a:endParaRPr sz="1000">
              <a:latin typeface="Nunito"/>
              <a:ea typeface="Nunito"/>
              <a:cs typeface="Nunito"/>
              <a:sym typeface="Nunito"/>
            </a:endParaRPr>
          </a:p>
        </p:txBody>
      </p:sp>
      <p:pic>
        <p:nvPicPr>
          <p:cNvPr id="492" name="Google Shape;492;p29"/>
          <p:cNvPicPr preferRelativeResize="0"/>
          <p:nvPr/>
        </p:nvPicPr>
        <p:blipFill>
          <a:blip r:embed="rId5">
            <a:alphaModFix/>
          </a:blip>
          <a:stretch>
            <a:fillRect/>
          </a:stretch>
        </p:blipFill>
        <p:spPr>
          <a:xfrm>
            <a:off x="0" y="1023875"/>
            <a:ext cx="4175251" cy="320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pic>
        <p:nvPicPr>
          <p:cNvPr id="497" name="Google Shape;497;p30"/>
          <p:cNvPicPr preferRelativeResize="0"/>
          <p:nvPr/>
        </p:nvPicPr>
        <p:blipFill>
          <a:blip r:embed="rId3">
            <a:alphaModFix/>
          </a:blip>
          <a:stretch>
            <a:fillRect/>
          </a:stretch>
        </p:blipFill>
        <p:spPr>
          <a:xfrm>
            <a:off x="4092556" y="0"/>
            <a:ext cx="5051439" cy="5143499"/>
          </a:xfrm>
          <a:prstGeom prst="rect">
            <a:avLst/>
          </a:prstGeom>
          <a:noFill/>
          <a:ln>
            <a:noFill/>
          </a:ln>
        </p:spPr>
      </p:pic>
      <p:sp>
        <p:nvSpPr>
          <p:cNvPr id="498" name="Google Shape;498;p30"/>
          <p:cNvSpPr txBox="1"/>
          <p:nvPr>
            <p:ph type="title"/>
          </p:nvPr>
        </p:nvSpPr>
        <p:spPr>
          <a:xfrm>
            <a:off x="-50" y="0"/>
            <a:ext cx="4092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UCEC</a:t>
            </a:r>
            <a:endParaRPr sz="1800"/>
          </a:p>
          <a:p>
            <a:pPr indent="0" lvl="0" marL="0" rtl="0" algn="l">
              <a:spcBef>
                <a:spcPts val="0"/>
              </a:spcBef>
              <a:spcAft>
                <a:spcPts val="0"/>
              </a:spcAft>
              <a:buNone/>
            </a:pPr>
            <a:r>
              <a:rPr lang="en" sz="1800"/>
              <a:t>Functional modules with mutual exclusivity between modules</a:t>
            </a:r>
            <a:endParaRPr sz="1800"/>
          </a:p>
        </p:txBody>
      </p:sp>
      <p:sp>
        <p:nvSpPr>
          <p:cNvPr id="499" name="Google Shape;499;p30"/>
          <p:cNvSpPr txBox="1"/>
          <p:nvPr/>
        </p:nvSpPr>
        <p:spPr>
          <a:xfrm>
            <a:off x="0" y="4503400"/>
            <a:ext cx="4105200" cy="6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BeWith: A Between-Within method to discover relationships between cancer modules via integrated analysis of mutual exclusivity, co-occurrence and functional interactions</a:t>
            </a:r>
            <a:endParaRPr sz="1000">
              <a:highlight>
                <a:srgbClr val="FFFFFF"/>
              </a:highlight>
            </a:endParaRPr>
          </a:p>
        </p:txBody>
      </p:sp>
      <p:sp>
        <p:nvSpPr>
          <p:cNvPr id="500" name="Google Shape;500;p30"/>
          <p:cNvSpPr/>
          <p:nvPr/>
        </p:nvSpPr>
        <p:spPr>
          <a:xfrm>
            <a:off x="6691200" y="1905850"/>
            <a:ext cx="3834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4734950" y="780525"/>
            <a:ext cx="4149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6028750" y="2070850"/>
            <a:ext cx="3561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txBox="1"/>
          <p:nvPr/>
        </p:nvSpPr>
        <p:spPr>
          <a:xfrm>
            <a:off x="5728775" y="341250"/>
            <a:ext cx="5595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Mod. 5</a:t>
            </a:r>
            <a:endParaRPr sz="800">
              <a:latin typeface="Nunito"/>
              <a:ea typeface="Nunito"/>
              <a:cs typeface="Nunito"/>
              <a:sym typeface="Nunito"/>
            </a:endParaRPr>
          </a:p>
        </p:txBody>
      </p:sp>
      <p:pic>
        <p:nvPicPr>
          <p:cNvPr id="504" name="Google Shape;504;p30"/>
          <p:cNvPicPr preferRelativeResize="0"/>
          <p:nvPr/>
        </p:nvPicPr>
        <p:blipFill>
          <a:blip r:embed="rId5">
            <a:alphaModFix/>
          </a:blip>
          <a:stretch>
            <a:fillRect/>
          </a:stretch>
        </p:blipFill>
        <p:spPr>
          <a:xfrm>
            <a:off x="-50" y="1371300"/>
            <a:ext cx="4734999" cy="2841000"/>
          </a:xfrm>
          <a:prstGeom prst="rect">
            <a:avLst/>
          </a:prstGeom>
          <a:noFill/>
          <a:ln>
            <a:noFill/>
          </a:ln>
        </p:spPr>
      </p:pic>
      <p:sp>
        <p:nvSpPr>
          <p:cNvPr id="505" name="Google Shape;505;p30"/>
          <p:cNvSpPr txBox="1"/>
          <p:nvPr/>
        </p:nvSpPr>
        <p:spPr>
          <a:xfrm>
            <a:off x="6654750" y="1705500"/>
            <a:ext cx="5595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Mod. 2</a:t>
            </a:r>
            <a:endParaRPr sz="800">
              <a:latin typeface="Nunito"/>
              <a:ea typeface="Nunito"/>
              <a:cs typeface="Nunito"/>
              <a:sym typeface="Nunito"/>
            </a:endParaRPr>
          </a:p>
        </p:txBody>
      </p:sp>
      <p:sp>
        <p:nvSpPr>
          <p:cNvPr id="506" name="Google Shape;506;p30"/>
          <p:cNvSpPr txBox="1"/>
          <p:nvPr/>
        </p:nvSpPr>
        <p:spPr>
          <a:xfrm>
            <a:off x="4762500" y="578725"/>
            <a:ext cx="5595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Mod. 3</a:t>
            </a:r>
            <a:endParaRPr sz="800">
              <a:latin typeface="Nunito"/>
              <a:ea typeface="Nunito"/>
              <a:cs typeface="Nunito"/>
              <a:sym typeface="Nunito"/>
            </a:endParaRPr>
          </a:p>
        </p:txBody>
      </p:sp>
      <p:sp>
        <p:nvSpPr>
          <p:cNvPr id="507" name="Google Shape;507;p30"/>
          <p:cNvSpPr/>
          <p:nvPr/>
        </p:nvSpPr>
        <p:spPr>
          <a:xfrm>
            <a:off x="5106200" y="1560775"/>
            <a:ext cx="3561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txBox="1"/>
          <p:nvPr/>
        </p:nvSpPr>
        <p:spPr>
          <a:xfrm>
            <a:off x="4804388" y="1560775"/>
            <a:ext cx="5595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Mod. 5</a:t>
            </a:r>
            <a:endParaRPr sz="800">
              <a:latin typeface="Nunito"/>
              <a:ea typeface="Nunito"/>
              <a:cs typeface="Nunito"/>
              <a:sym typeface="Nunito"/>
            </a:endParaRPr>
          </a:p>
        </p:txBody>
      </p:sp>
      <p:sp>
        <p:nvSpPr>
          <p:cNvPr id="509" name="Google Shape;509;p30"/>
          <p:cNvSpPr txBox="1"/>
          <p:nvPr/>
        </p:nvSpPr>
        <p:spPr>
          <a:xfrm>
            <a:off x="5397838" y="1740850"/>
            <a:ext cx="5595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Mod. 5</a:t>
            </a:r>
            <a:endParaRPr sz="800">
              <a:latin typeface="Nunito"/>
              <a:ea typeface="Nunito"/>
              <a:cs typeface="Nunito"/>
              <a:sym typeface="Nunito"/>
            </a:endParaRPr>
          </a:p>
        </p:txBody>
      </p:sp>
      <p:sp>
        <p:nvSpPr>
          <p:cNvPr id="510" name="Google Shape;510;p30"/>
          <p:cNvSpPr/>
          <p:nvPr/>
        </p:nvSpPr>
        <p:spPr>
          <a:xfrm>
            <a:off x="5579300" y="1740850"/>
            <a:ext cx="3561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5397850" y="2070850"/>
            <a:ext cx="3561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nvSpPr>
        <p:spPr>
          <a:xfrm>
            <a:off x="5296138" y="2075425"/>
            <a:ext cx="5595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Mod. 5</a:t>
            </a:r>
            <a:endParaRPr sz="800">
              <a:latin typeface="Nunito"/>
              <a:ea typeface="Nunito"/>
              <a:cs typeface="Nunito"/>
              <a:sym typeface="Nunito"/>
            </a:endParaRPr>
          </a:p>
        </p:txBody>
      </p:sp>
      <p:sp>
        <p:nvSpPr>
          <p:cNvPr id="513" name="Google Shape;513;p30"/>
          <p:cNvSpPr txBox="1"/>
          <p:nvPr/>
        </p:nvSpPr>
        <p:spPr>
          <a:xfrm>
            <a:off x="5397838" y="3077800"/>
            <a:ext cx="5595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Mod. 1</a:t>
            </a:r>
            <a:endParaRPr sz="800">
              <a:latin typeface="Nunito"/>
              <a:ea typeface="Nunito"/>
              <a:cs typeface="Nunito"/>
              <a:sym typeface="Nunito"/>
            </a:endParaRPr>
          </a:p>
        </p:txBody>
      </p:sp>
      <p:sp>
        <p:nvSpPr>
          <p:cNvPr id="514" name="Google Shape;514;p30"/>
          <p:cNvSpPr/>
          <p:nvPr/>
        </p:nvSpPr>
        <p:spPr>
          <a:xfrm>
            <a:off x="5619950" y="3038175"/>
            <a:ext cx="2748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5894750" y="312075"/>
            <a:ext cx="356100" cy="984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5430975" y="2868600"/>
            <a:ext cx="1131300" cy="1193700"/>
          </a:xfrm>
          <a:prstGeom prst="ellipse">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31"/>
          <p:cNvSpPr txBox="1"/>
          <p:nvPr/>
        </p:nvSpPr>
        <p:spPr>
          <a:xfrm>
            <a:off x="5820825" y="310425"/>
            <a:ext cx="2848800" cy="483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BLCA </a:t>
            </a:r>
            <a:r>
              <a:rPr b="1" lang="en" sz="1200">
                <a:solidFill>
                  <a:srgbClr val="222222"/>
                </a:solidFill>
                <a:highlight>
                  <a:srgbClr val="FFFFFF"/>
                </a:highlight>
                <a:latin typeface="Roboto"/>
                <a:ea typeface="Roboto"/>
                <a:cs typeface="Roboto"/>
                <a:sym typeface="Roboto"/>
              </a:rPr>
              <a:t>✓</a:t>
            </a:r>
            <a:endParaRPr b="1">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BRCA </a:t>
            </a:r>
            <a:r>
              <a:rPr b="1" lang="en" sz="1200">
                <a:solidFill>
                  <a:srgbClr val="222222"/>
                </a:solidFill>
                <a:highlight>
                  <a:srgbClr val="FFFFFF"/>
                </a:highlight>
                <a:latin typeface="Roboto"/>
                <a:ea typeface="Roboto"/>
                <a:cs typeface="Roboto"/>
                <a:sym typeface="Roboto"/>
              </a:rPr>
              <a:t>✓</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CESC: ME: 0</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GBM</a:t>
            </a:r>
            <a:r>
              <a:rPr b="1" lang="en" sz="1200">
                <a:solidFill>
                  <a:srgbClr val="222222"/>
                </a:solidFill>
                <a:highlight>
                  <a:srgbClr val="FFFFFF"/>
                </a:highlight>
                <a:latin typeface="Roboto"/>
                <a:ea typeface="Roboto"/>
                <a:cs typeface="Roboto"/>
                <a:sym typeface="Roboto"/>
              </a:rPr>
              <a:t>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KIRC </a:t>
            </a:r>
            <a:r>
              <a:rPr b="1" lang="en" sz="1200">
                <a:solidFill>
                  <a:srgbClr val="222222"/>
                </a:solidFill>
                <a:highlight>
                  <a:srgbClr val="FFFFFF"/>
                </a:highlight>
                <a:latin typeface="Roboto"/>
                <a:ea typeface="Roboto"/>
                <a:cs typeface="Roboto"/>
                <a:sym typeface="Roboto"/>
              </a:rPr>
              <a:t>✓</a:t>
            </a:r>
            <a:r>
              <a:rPr lang="en">
                <a:latin typeface="Nunito"/>
                <a:ea typeface="Nunito"/>
                <a:cs typeface="Nunito"/>
                <a:sym typeface="Nunito"/>
              </a:rPr>
              <a:t>: ME: 0, Co: 0</a:t>
            </a:r>
            <a:endParaRPr>
              <a:latin typeface="Roboto"/>
              <a:ea typeface="Roboto"/>
              <a:cs typeface="Roboto"/>
              <a:sym typeface="Robo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LGG</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LIHC: ME: 0, Co: 0</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LUAD </a:t>
            </a:r>
            <a:r>
              <a:rPr b="1" lang="en" sz="1200">
                <a:solidFill>
                  <a:srgbClr val="222222"/>
                </a:solidFill>
                <a:highlight>
                  <a:srgbClr val="FFFFFF"/>
                </a:highlight>
                <a:latin typeface="Roboto"/>
                <a:ea typeface="Roboto"/>
                <a:cs typeface="Roboto"/>
                <a:sym typeface="Roboto"/>
              </a:rPr>
              <a:t>✓</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LUSC </a:t>
            </a:r>
            <a:r>
              <a:rPr b="1" lang="en" sz="1200">
                <a:solidFill>
                  <a:srgbClr val="222222"/>
                </a:solidFill>
                <a:highlight>
                  <a:srgbClr val="FFFFFF"/>
                </a:highlight>
                <a:latin typeface="Roboto"/>
                <a:ea typeface="Roboto"/>
                <a:cs typeface="Roboto"/>
                <a:sym typeface="Roboto"/>
              </a:rPr>
              <a:t>✓</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PAAD</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SKCM</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STAD</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UCEC </a:t>
            </a:r>
            <a:r>
              <a:rPr b="1" lang="en" sz="1200">
                <a:solidFill>
                  <a:srgbClr val="222222"/>
                </a:solidFill>
                <a:highlight>
                  <a:srgbClr val="FFFFFF"/>
                </a:highlight>
                <a:latin typeface="Roboto"/>
                <a:ea typeface="Roboto"/>
                <a:cs typeface="Roboto"/>
                <a:sym typeface="Roboto"/>
              </a:rPr>
              <a: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*ME: Mutually Exclusive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(qval&lt;=0.08)</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**Co: Co-occurrence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(pval &lt; 0.05) AND (co-Occurance &gt;= co_cut)</a:t>
            </a:r>
            <a:endParaRPr>
              <a:latin typeface="Nunito"/>
              <a:ea typeface="Nunito"/>
              <a:cs typeface="Nunito"/>
              <a:sym typeface="Nunito"/>
            </a:endParaRPr>
          </a:p>
        </p:txBody>
      </p:sp>
      <p:sp>
        <p:nvSpPr>
          <p:cNvPr id="522" name="Google Shape;522;p31"/>
          <p:cNvSpPr txBox="1"/>
          <p:nvPr>
            <p:ph type="title"/>
          </p:nvPr>
        </p:nvSpPr>
        <p:spPr>
          <a:xfrm>
            <a:off x="0" y="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Tested Cancer Types</a:t>
            </a:r>
            <a:endParaRPr/>
          </a:p>
          <a:p>
            <a:pPr indent="0" lvl="0" marL="0" rtl="0" algn="l">
              <a:spcBef>
                <a:spcPts val="0"/>
              </a:spcBef>
              <a:spcAft>
                <a:spcPts val="0"/>
              </a:spcAft>
              <a:buNone/>
            </a:pPr>
            <a:r>
              <a:rPr lang="en"/>
              <a:t>And thresholds</a:t>
            </a:r>
            <a:endParaRPr/>
          </a:p>
        </p:txBody>
      </p:sp>
      <p:pic>
        <p:nvPicPr>
          <p:cNvPr id="523" name="Google Shape;523;p31"/>
          <p:cNvPicPr preferRelativeResize="0"/>
          <p:nvPr/>
        </p:nvPicPr>
        <p:blipFill>
          <a:blip r:embed="rId3">
            <a:alphaModFix/>
          </a:blip>
          <a:stretch>
            <a:fillRect/>
          </a:stretch>
        </p:blipFill>
        <p:spPr>
          <a:xfrm>
            <a:off x="0" y="999300"/>
            <a:ext cx="5652387" cy="4144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 Cancer Driver Gene Mutations</a:t>
            </a:r>
            <a:endParaRPr/>
          </a:p>
        </p:txBody>
      </p:sp>
      <p:sp>
        <p:nvSpPr>
          <p:cNvPr id="285" name="Google Shape;285;p14"/>
          <p:cNvSpPr txBox="1"/>
          <p:nvPr>
            <p:ph idx="1" type="body"/>
          </p:nvPr>
        </p:nvSpPr>
        <p:spPr>
          <a:xfrm>
            <a:off x="257125" y="1597875"/>
            <a:ext cx="3509100" cy="293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Genetic mutations that drive </a:t>
            </a:r>
            <a:r>
              <a:rPr lang="en" sz="1600"/>
              <a:t>tumorigenesis (most notable TP35, PI3K)</a:t>
            </a:r>
            <a:endParaRPr sz="1600"/>
          </a:p>
          <a:p>
            <a:pPr indent="-330200" lvl="0" marL="457200" rtl="0" algn="l">
              <a:spcBef>
                <a:spcPts val="0"/>
              </a:spcBef>
              <a:spcAft>
                <a:spcPts val="0"/>
              </a:spcAft>
              <a:buSzPts val="1600"/>
              <a:buChar char="●"/>
            </a:pPr>
            <a:r>
              <a:rPr lang="en" sz="1600"/>
              <a:t>Currently there are 299 identified cancer </a:t>
            </a:r>
            <a:r>
              <a:rPr lang="en" sz="1600"/>
              <a:t>driver genes from previous publication</a:t>
            </a:r>
            <a:endParaRPr sz="1600"/>
          </a:p>
          <a:p>
            <a:pPr indent="-330200" lvl="0" marL="457200" rtl="0" algn="l">
              <a:spcBef>
                <a:spcPts val="0"/>
              </a:spcBef>
              <a:spcAft>
                <a:spcPts val="0"/>
              </a:spcAft>
              <a:buSzPts val="1600"/>
              <a:buChar char="●"/>
            </a:pPr>
            <a:r>
              <a:rPr lang="en" sz="1600"/>
              <a:t>Use </a:t>
            </a:r>
            <a:r>
              <a:rPr lang="en" sz="1600"/>
              <a:t>cohorts of MAF data from TCGA to study cancer driving mutations </a:t>
            </a:r>
            <a:endParaRPr sz="1600"/>
          </a:p>
        </p:txBody>
      </p:sp>
      <p:sp>
        <p:nvSpPr>
          <p:cNvPr id="286" name="Google Shape;286;p14"/>
          <p:cNvSpPr txBox="1"/>
          <p:nvPr/>
        </p:nvSpPr>
        <p:spPr>
          <a:xfrm>
            <a:off x="5133150" y="3986475"/>
            <a:ext cx="59730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pic>
        <p:nvPicPr>
          <p:cNvPr id="287" name="Google Shape;287;p14"/>
          <p:cNvPicPr preferRelativeResize="0"/>
          <p:nvPr/>
        </p:nvPicPr>
        <p:blipFill>
          <a:blip r:embed="rId3">
            <a:alphaModFix/>
          </a:blip>
          <a:stretch>
            <a:fillRect/>
          </a:stretch>
        </p:blipFill>
        <p:spPr>
          <a:xfrm>
            <a:off x="6636775" y="0"/>
            <a:ext cx="2507226" cy="781675"/>
          </a:xfrm>
          <a:prstGeom prst="rect">
            <a:avLst/>
          </a:prstGeom>
          <a:noFill/>
          <a:ln>
            <a:noFill/>
          </a:ln>
        </p:spPr>
      </p:pic>
      <p:pic>
        <p:nvPicPr>
          <p:cNvPr id="288" name="Google Shape;288;p14"/>
          <p:cNvPicPr preferRelativeResize="0"/>
          <p:nvPr/>
        </p:nvPicPr>
        <p:blipFill rotWithShape="1">
          <a:blip r:embed="rId4">
            <a:alphaModFix/>
          </a:blip>
          <a:srcRect b="0" l="11877" r="12082" t="4113"/>
          <a:stretch/>
        </p:blipFill>
        <p:spPr>
          <a:xfrm>
            <a:off x="4796600" y="1124350"/>
            <a:ext cx="4347400" cy="39815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32"/>
          <p:cNvSpPr txBox="1"/>
          <p:nvPr>
            <p:ph type="title"/>
          </p:nvPr>
        </p:nvSpPr>
        <p:spPr>
          <a:xfrm>
            <a:off x="0" y="690750"/>
            <a:ext cx="4092600" cy="37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Network Cross 13 Cancer Type</a:t>
            </a:r>
            <a:endParaRPr sz="1800"/>
          </a:p>
          <a:p>
            <a:pPr indent="-342900" lvl="0" marL="457200" rtl="0" algn="l">
              <a:spcBef>
                <a:spcPts val="0"/>
              </a:spcBef>
              <a:spcAft>
                <a:spcPts val="0"/>
              </a:spcAft>
              <a:buSzPts val="1800"/>
              <a:buChar char="-"/>
            </a:pPr>
            <a:r>
              <a:rPr lang="en" sz="1800"/>
              <a:t>Repetitive Gene Pair Testing</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“No evidence for widespread co-occurrence”</a:t>
            </a:r>
            <a:endParaRPr sz="1800"/>
          </a:p>
          <a:p>
            <a:pPr indent="-342900" lvl="1" marL="914400" rtl="0" algn="l">
              <a:spcBef>
                <a:spcPts val="0"/>
              </a:spcBef>
              <a:spcAft>
                <a:spcPts val="0"/>
              </a:spcAft>
              <a:buSzPts val="1800"/>
              <a:buChar char="○"/>
            </a:pPr>
            <a:r>
              <a:rPr lang="en" sz="1800"/>
              <a:t>At Max FDR of 1% - N/A</a:t>
            </a:r>
            <a:endParaRPr sz="1800"/>
          </a:p>
          <a:p>
            <a:pPr indent="-342900" lvl="1" marL="914400" rtl="0" algn="l">
              <a:spcBef>
                <a:spcPts val="0"/>
              </a:spcBef>
              <a:spcAft>
                <a:spcPts val="0"/>
              </a:spcAft>
              <a:buSzPts val="1800"/>
              <a:buChar char="○"/>
            </a:pPr>
            <a:r>
              <a:rPr lang="en" sz="1800"/>
              <a:t>At 3%: </a:t>
            </a:r>
            <a:endParaRPr sz="1800"/>
          </a:p>
          <a:p>
            <a:pPr indent="0" lvl="0" marL="914400" rtl="0" algn="l">
              <a:spcBef>
                <a:spcPts val="0"/>
              </a:spcBef>
              <a:spcAft>
                <a:spcPts val="0"/>
              </a:spcAft>
              <a:buNone/>
            </a:pPr>
            <a:r>
              <a:rPr lang="en" sz="1800"/>
              <a:t>TP53 &amp; MYC-amplified</a:t>
            </a:r>
            <a:endParaRPr sz="1800"/>
          </a:p>
          <a:p>
            <a:pPr indent="-342900" lvl="1" marL="914400" rtl="0" algn="l">
              <a:spcBef>
                <a:spcPts val="0"/>
              </a:spcBef>
              <a:spcAft>
                <a:spcPts val="0"/>
              </a:spcAft>
              <a:buSzPts val="1800"/>
              <a:buChar char="○"/>
            </a:pPr>
            <a:r>
              <a:rPr lang="en" sz="1800"/>
              <a:t>MYC-amplified -&gt;EGFR and/or ERBB4</a:t>
            </a:r>
            <a:endParaRPr sz="1800"/>
          </a:p>
          <a:p>
            <a:pPr indent="-342900" lvl="0" marL="457200" rtl="0" algn="l">
              <a:spcBef>
                <a:spcPts val="0"/>
              </a:spcBef>
              <a:spcAft>
                <a:spcPts val="0"/>
              </a:spcAft>
              <a:buSzPts val="1800"/>
              <a:buChar char="●"/>
            </a:pPr>
            <a:r>
              <a:rPr lang="en" sz="1800"/>
              <a:t>“Mutually exclusive alterations target core cancer pathways”</a:t>
            </a:r>
            <a:endParaRPr sz="1800"/>
          </a:p>
        </p:txBody>
      </p:sp>
      <p:pic>
        <p:nvPicPr>
          <p:cNvPr id="529" name="Google Shape;529;p32"/>
          <p:cNvPicPr preferRelativeResize="0"/>
          <p:nvPr/>
        </p:nvPicPr>
        <p:blipFill>
          <a:blip r:embed="rId3">
            <a:alphaModFix/>
          </a:blip>
          <a:stretch>
            <a:fillRect/>
          </a:stretch>
        </p:blipFill>
        <p:spPr>
          <a:xfrm>
            <a:off x="4105138" y="0"/>
            <a:ext cx="5051463" cy="5143499"/>
          </a:xfrm>
          <a:prstGeom prst="rect">
            <a:avLst/>
          </a:prstGeom>
          <a:noFill/>
          <a:ln>
            <a:noFill/>
          </a:ln>
        </p:spPr>
      </p:pic>
      <p:pic>
        <p:nvPicPr>
          <p:cNvPr id="530" name="Google Shape;530;p32"/>
          <p:cNvPicPr preferRelativeResize="0"/>
          <p:nvPr/>
        </p:nvPicPr>
        <p:blipFill>
          <a:blip r:embed="rId4">
            <a:alphaModFix/>
          </a:blip>
          <a:stretch>
            <a:fillRect/>
          </a:stretch>
        </p:blipFill>
        <p:spPr>
          <a:xfrm>
            <a:off x="0" y="0"/>
            <a:ext cx="1919966" cy="598575"/>
          </a:xfrm>
          <a:prstGeom prst="rect">
            <a:avLst/>
          </a:prstGeom>
          <a:noFill/>
          <a:ln>
            <a:noFill/>
          </a:ln>
        </p:spPr>
      </p:pic>
      <p:sp>
        <p:nvSpPr>
          <p:cNvPr id="531" name="Google Shape;531;p32"/>
          <p:cNvSpPr txBox="1"/>
          <p:nvPr/>
        </p:nvSpPr>
        <p:spPr>
          <a:xfrm>
            <a:off x="0" y="4409400"/>
            <a:ext cx="40926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ighlight>
                  <a:srgbClr val="FFFFFF"/>
                </a:highlight>
                <a:hlinkClick r:id="rId5"/>
              </a:rPr>
              <a:t>Canisius, Sander et al. “A novel independence test for somatic alterations in cancer shows that biology drives mutual exclusivity but chance explains most co-occurrence.” </a:t>
            </a:r>
            <a:r>
              <a:rPr i="1" lang="en" sz="1000" u="sng">
                <a:solidFill>
                  <a:schemeClr val="hlink"/>
                </a:solidFill>
                <a:highlight>
                  <a:srgbClr val="FFFFFF"/>
                </a:highlight>
                <a:hlinkClick r:id="rId6"/>
              </a:rPr>
              <a:t>Genome biology</a:t>
            </a:r>
            <a:r>
              <a:rPr lang="en" sz="1000" u="sng">
                <a:solidFill>
                  <a:schemeClr val="hlink"/>
                </a:solidFill>
                <a:highlight>
                  <a:srgbClr val="FFFFFF"/>
                </a:highlight>
                <a:hlinkClick r:id="rId7"/>
              </a:rPr>
              <a:t> vol. 17,1 261. 16 Dec. 2016, doi:10.1186/s13059-016-1114-x</a:t>
            </a:r>
            <a:endParaRPr>
              <a:latin typeface="Nunito"/>
              <a:ea typeface="Nunito"/>
              <a:cs typeface="Nunito"/>
              <a:sym typeface="Nunito"/>
            </a:endParaRPr>
          </a:p>
        </p:txBody>
      </p:sp>
      <p:sp>
        <p:nvSpPr>
          <p:cNvPr id="532" name="Google Shape;532;p32"/>
          <p:cNvSpPr/>
          <p:nvPr/>
        </p:nvSpPr>
        <p:spPr>
          <a:xfrm>
            <a:off x="4931825" y="2649950"/>
            <a:ext cx="3174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6121375" y="3416175"/>
            <a:ext cx="3555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7737100" y="2220975"/>
            <a:ext cx="390900" cy="126900"/>
          </a:xfrm>
          <a:prstGeom prst="rect">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5868875" y="2620300"/>
            <a:ext cx="3555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txBox="1"/>
          <p:nvPr/>
        </p:nvSpPr>
        <p:spPr>
          <a:xfrm>
            <a:off x="4233325" y="196275"/>
            <a:ext cx="14124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&gt;=4 repetition</a:t>
            </a:r>
            <a:endParaRPr>
              <a:latin typeface="Nunito"/>
              <a:ea typeface="Nunito"/>
              <a:cs typeface="Nunito"/>
              <a:sym typeface="Nunito"/>
            </a:endParaRPr>
          </a:p>
        </p:txBody>
      </p:sp>
      <p:sp>
        <p:nvSpPr>
          <p:cNvPr id="537" name="Google Shape;537;p32"/>
          <p:cNvSpPr/>
          <p:nvPr/>
        </p:nvSpPr>
        <p:spPr>
          <a:xfrm>
            <a:off x="6103675" y="1660925"/>
            <a:ext cx="390900" cy="126900"/>
          </a:xfrm>
          <a:prstGeom prst="rect">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pic>
        <p:nvPicPr>
          <p:cNvPr id="542" name="Google Shape;542;p33"/>
          <p:cNvPicPr preferRelativeResize="0"/>
          <p:nvPr/>
        </p:nvPicPr>
        <p:blipFill>
          <a:blip r:embed="rId3">
            <a:alphaModFix/>
          </a:blip>
          <a:stretch>
            <a:fillRect/>
          </a:stretch>
        </p:blipFill>
        <p:spPr>
          <a:xfrm>
            <a:off x="0" y="0"/>
            <a:ext cx="1919966" cy="598575"/>
          </a:xfrm>
          <a:prstGeom prst="rect">
            <a:avLst/>
          </a:prstGeom>
          <a:noFill/>
          <a:ln>
            <a:noFill/>
          </a:ln>
        </p:spPr>
      </p:pic>
      <p:pic>
        <p:nvPicPr>
          <p:cNvPr id="543" name="Google Shape;543;p33"/>
          <p:cNvPicPr preferRelativeResize="0"/>
          <p:nvPr/>
        </p:nvPicPr>
        <p:blipFill>
          <a:blip r:embed="rId4">
            <a:alphaModFix/>
          </a:blip>
          <a:stretch>
            <a:fillRect/>
          </a:stretch>
        </p:blipFill>
        <p:spPr>
          <a:xfrm>
            <a:off x="-5" y="0"/>
            <a:ext cx="4491061" cy="5143500"/>
          </a:xfrm>
          <a:prstGeom prst="rect">
            <a:avLst/>
          </a:prstGeom>
          <a:noFill/>
          <a:ln>
            <a:noFill/>
          </a:ln>
        </p:spPr>
      </p:pic>
      <p:pic>
        <p:nvPicPr>
          <p:cNvPr id="544" name="Google Shape;544;p33"/>
          <p:cNvPicPr preferRelativeResize="0"/>
          <p:nvPr/>
        </p:nvPicPr>
        <p:blipFill>
          <a:blip r:embed="rId5">
            <a:alphaModFix/>
          </a:blip>
          <a:stretch>
            <a:fillRect/>
          </a:stretch>
        </p:blipFill>
        <p:spPr>
          <a:xfrm>
            <a:off x="4092538" y="0"/>
            <a:ext cx="5051463" cy="5143499"/>
          </a:xfrm>
          <a:prstGeom prst="rect">
            <a:avLst/>
          </a:prstGeom>
          <a:noFill/>
          <a:ln>
            <a:noFill/>
          </a:ln>
        </p:spPr>
      </p:pic>
      <p:sp>
        <p:nvSpPr>
          <p:cNvPr id="545" name="Google Shape;545;p33"/>
          <p:cNvSpPr/>
          <p:nvPr/>
        </p:nvSpPr>
        <p:spPr>
          <a:xfrm>
            <a:off x="6337075" y="2384350"/>
            <a:ext cx="3174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5888550" y="1525275"/>
            <a:ext cx="390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4897925" y="3984875"/>
            <a:ext cx="3174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txBox="1"/>
          <p:nvPr/>
        </p:nvSpPr>
        <p:spPr>
          <a:xfrm>
            <a:off x="4188375" y="41050"/>
            <a:ext cx="14124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&gt;=2 repetition</a:t>
            </a:r>
            <a:endParaRPr>
              <a:latin typeface="Nunito"/>
              <a:ea typeface="Nunito"/>
              <a:cs typeface="Nunito"/>
              <a:sym typeface="Nunito"/>
            </a:endParaRPr>
          </a:p>
        </p:txBody>
      </p:sp>
      <p:sp>
        <p:nvSpPr>
          <p:cNvPr id="549" name="Google Shape;549;p33"/>
          <p:cNvSpPr/>
          <p:nvPr/>
        </p:nvSpPr>
        <p:spPr>
          <a:xfrm>
            <a:off x="5283375" y="2987325"/>
            <a:ext cx="3174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5517025" y="1302300"/>
            <a:ext cx="3174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8672075" y="2415125"/>
            <a:ext cx="390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1850850" y="2830025"/>
            <a:ext cx="390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3009450" y="3926125"/>
            <a:ext cx="390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2424400" y="4247275"/>
            <a:ext cx="390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a:off x="3009450" y="3469900"/>
            <a:ext cx="390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3"/>
          <p:cNvSpPr/>
          <p:nvPr/>
        </p:nvSpPr>
        <p:spPr>
          <a:xfrm>
            <a:off x="2515725" y="2913675"/>
            <a:ext cx="390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a:off x="499500" y="2703125"/>
            <a:ext cx="390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a:off x="4225375" y="4762250"/>
            <a:ext cx="3174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696700" y="3377225"/>
            <a:ext cx="3174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7314425" y="418100"/>
            <a:ext cx="4290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2944725" y="4432800"/>
            <a:ext cx="348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5489525" y="3343000"/>
            <a:ext cx="4602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3217050" y="2507000"/>
            <a:ext cx="348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5489525" y="316450"/>
            <a:ext cx="3174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1229625" y="2633900"/>
            <a:ext cx="348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pic>
        <p:nvPicPr>
          <p:cNvPr id="570" name="Google Shape;570;p34"/>
          <p:cNvPicPr preferRelativeResize="0"/>
          <p:nvPr/>
        </p:nvPicPr>
        <p:blipFill>
          <a:blip r:embed="rId3">
            <a:alphaModFix/>
          </a:blip>
          <a:stretch>
            <a:fillRect/>
          </a:stretch>
        </p:blipFill>
        <p:spPr>
          <a:xfrm>
            <a:off x="0" y="0"/>
            <a:ext cx="1919966" cy="598575"/>
          </a:xfrm>
          <a:prstGeom prst="rect">
            <a:avLst/>
          </a:prstGeom>
          <a:noFill/>
          <a:ln>
            <a:noFill/>
          </a:ln>
        </p:spPr>
      </p:pic>
      <p:sp>
        <p:nvSpPr>
          <p:cNvPr id="571" name="Google Shape;571;p34"/>
          <p:cNvSpPr/>
          <p:nvPr/>
        </p:nvSpPr>
        <p:spPr>
          <a:xfrm>
            <a:off x="6237100" y="1090650"/>
            <a:ext cx="3174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5888550" y="1525275"/>
            <a:ext cx="3909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4897925" y="3984875"/>
            <a:ext cx="3174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5600775" y="2508300"/>
            <a:ext cx="355500" cy="126900"/>
          </a:xfrm>
          <a:prstGeom prst="rect">
            <a:avLst/>
          </a:prstGeom>
          <a:solidFill>
            <a:srgbClr val="69CCC9">
              <a:alpha val="6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34"/>
          <p:cNvPicPr preferRelativeResize="0"/>
          <p:nvPr/>
        </p:nvPicPr>
        <p:blipFill>
          <a:blip r:embed="rId4">
            <a:alphaModFix/>
          </a:blip>
          <a:stretch>
            <a:fillRect/>
          </a:stretch>
        </p:blipFill>
        <p:spPr>
          <a:xfrm>
            <a:off x="4207895" y="0"/>
            <a:ext cx="5087531" cy="5143501"/>
          </a:xfrm>
          <a:prstGeom prst="rect">
            <a:avLst/>
          </a:prstGeom>
          <a:noFill/>
          <a:ln>
            <a:noFill/>
          </a:ln>
        </p:spPr>
      </p:pic>
      <p:sp>
        <p:nvSpPr>
          <p:cNvPr id="576" name="Google Shape;576;p34"/>
          <p:cNvSpPr txBox="1"/>
          <p:nvPr>
            <p:ph type="title"/>
          </p:nvPr>
        </p:nvSpPr>
        <p:spPr>
          <a:xfrm>
            <a:off x="0" y="690750"/>
            <a:ext cx="4092600" cy="371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Half of the Mutually Exclusive gene paired with TP53 have some repetitive co-occurrences. </a:t>
            </a:r>
            <a:endParaRPr sz="1800"/>
          </a:p>
          <a:p>
            <a:pPr indent="-342900" lvl="0" marL="457200" rtl="0" algn="l">
              <a:spcBef>
                <a:spcPts val="0"/>
              </a:spcBef>
              <a:spcAft>
                <a:spcPts val="0"/>
              </a:spcAft>
              <a:buSzPts val="1800"/>
              <a:buChar char="●"/>
            </a:pPr>
            <a:r>
              <a:rPr lang="en" sz="1800"/>
              <a:t>Basically among half of the mutually exclusive edges with end node TP53, the other end node will share a blue edge.</a:t>
            </a:r>
            <a:endParaRPr sz="1800"/>
          </a:p>
          <a:p>
            <a:pPr indent="-342900" lvl="0" marL="457200" rtl="0" algn="l">
              <a:spcBef>
                <a:spcPts val="0"/>
              </a:spcBef>
              <a:spcAft>
                <a:spcPts val="0"/>
              </a:spcAft>
              <a:buSzPts val="1800"/>
              <a:buChar char="●"/>
            </a:pPr>
            <a:r>
              <a:rPr lang="en" sz="1800"/>
              <a:t>Unidentified hubs like APOB, SPTA1, KMT2D and MACF1.  </a:t>
            </a:r>
            <a:endParaRPr sz="1800"/>
          </a:p>
        </p:txBody>
      </p:sp>
      <p:sp>
        <p:nvSpPr>
          <p:cNvPr id="577" name="Google Shape;577;p34"/>
          <p:cNvSpPr/>
          <p:nvPr/>
        </p:nvSpPr>
        <p:spPr>
          <a:xfrm>
            <a:off x="6302300" y="3407000"/>
            <a:ext cx="390900" cy="126900"/>
          </a:xfrm>
          <a:prstGeom prst="rect">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7075600" y="3797950"/>
            <a:ext cx="390900" cy="126900"/>
          </a:xfrm>
          <a:prstGeom prst="rect">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7627650" y="2805600"/>
            <a:ext cx="390900" cy="126900"/>
          </a:xfrm>
          <a:prstGeom prst="rect">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6617700" y="1618150"/>
            <a:ext cx="390900" cy="126900"/>
          </a:xfrm>
          <a:prstGeom prst="rect">
            <a:avLst/>
          </a:prstGeom>
          <a:solidFill>
            <a:srgbClr val="D558AB">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&amp; Future Directions</a:t>
            </a:r>
            <a:endParaRPr/>
          </a:p>
        </p:txBody>
      </p:sp>
      <p:sp>
        <p:nvSpPr>
          <p:cNvPr id="586" name="Google Shape;586;p35"/>
          <p:cNvSpPr txBox="1"/>
          <p:nvPr>
            <p:ph idx="1" type="body"/>
          </p:nvPr>
        </p:nvSpPr>
        <p:spPr>
          <a:xfrm>
            <a:off x="1056750" y="1597875"/>
            <a:ext cx="7030500" cy="254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Our results have decent amount of overlap with </a:t>
            </a:r>
            <a:r>
              <a:rPr lang="en" sz="1400"/>
              <a:t>existing</a:t>
            </a:r>
            <a:r>
              <a:rPr lang="en" sz="1400"/>
              <a:t> literatures. </a:t>
            </a:r>
            <a:endParaRPr sz="1400"/>
          </a:p>
          <a:p>
            <a:pPr indent="-317500" lvl="0" marL="457200" rtl="0" algn="l">
              <a:spcBef>
                <a:spcPts val="0"/>
              </a:spcBef>
              <a:spcAft>
                <a:spcPts val="0"/>
              </a:spcAft>
              <a:buSzPts val="1400"/>
              <a:buChar char="●"/>
            </a:pPr>
            <a:r>
              <a:rPr lang="en" sz="1400"/>
              <a:t>Perform PubMed mining of unexplained gene hubs identified using our methods to find </a:t>
            </a:r>
            <a:r>
              <a:rPr lang="en" sz="1400"/>
              <a:t>biological</a:t>
            </a:r>
            <a:r>
              <a:rPr lang="en" sz="1400"/>
              <a:t> significance </a:t>
            </a:r>
            <a:endParaRPr sz="1400"/>
          </a:p>
          <a:p>
            <a:pPr indent="-317500" lvl="0" marL="457200" rtl="0" algn="l">
              <a:spcBef>
                <a:spcPts val="0"/>
              </a:spcBef>
              <a:spcAft>
                <a:spcPts val="0"/>
              </a:spcAft>
              <a:buSzPts val="1400"/>
              <a:buChar char="●"/>
            </a:pPr>
            <a:r>
              <a:rPr lang="en" sz="1400"/>
              <a:t>At the meantime, we do identify some other key gene hub in each cancer types that are not mentioned in those literatures. For example, HUWE1 in UCEC, APOB in cross cancer comparisons.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587" name="Google Shape;587;p35"/>
          <p:cNvPicPr preferRelativeResize="0"/>
          <p:nvPr/>
        </p:nvPicPr>
        <p:blipFill>
          <a:blip r:embed="rId3">
            <a:alphaModFix/>
          </a:blip>
          <a:stretch>
            <a:fillRect/>
          </a:stretch>
        </p:blipFill>
        <p:spPr>
          <a:xfrm>
            <a:off x="6636775" y="0"/>
            <a:ext cx="2507226" cy="781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36"/>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93" name="Google Shape;593;p36"/>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Questions?</a:t>
            </a:r>
            <a:endParaRPr sz="2200"/>
          </a:p>
        </p:txBody>
      </p:sp>
      <p:pic>
        <p:nvPicPr>
          <p:cNvPr id="594" name="Google Shape;594;p36"/>
          <p:cNvPicPr preferRelativeResize="0"/>
          <p:nvPr/>
        </p:nvPicPr>
        <p:blipFill>
          <a:blip r:embed="rId3">
            <a:alphaModFix/>
          </a:blip>
          <a:stretch>
            <a:fillRect/>
          </a:stretch>
        </p:blipFill>
        <p:spPr>
          <a:xfrm>
            <a:off x="6636775" y="0"/>
            <a:ext cx="2507226" cy="781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Project Significance</a:t>
            </a:r>
            <a:endParaRPr/>
          </a:p>
          <a:p>
            <a:pPr indent="0" lvl="0" marL="0" rtl="0" algn="l">
              <a:spcBef>
                <a:spcPts val="0"/>
              </a:spcBef>
              <a:spcAft>
                <a:spcPts val="0"/>
              </a:spcAft>
              <a:buNone/>
            </a:pPr>
            <a:r>
              <a:t/>
            </a:r>
            <a:endParaRPr/>
          </a:p>
        </p:txBody>
      </p:sp>
      <p:sp>
        <p:nvSpPr>
          <p:cNvPr id="294" name="Google Shape;294;p15"/>
          <p:cNvSpPr txBox="1"/>
          <p:nvPr>
            <p:ph idx="1" type="body"/>
          </p:nvPr>
        </p:nvSpPr>
        <p:spPr>
          <a:xfrm>
            <a:off x="729450" y="1564600"/>
            <a:ext cx="3842400" cy="2775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Identified driver gene pairs that are either co-</a:t>
            </a:r>
            <a:r>
              <a:rPr b="1" lang="en"/>
              <a:t>occurring</a:t>
            </a:r>
            <a:r>
              <a:rPr b="1" lang="en"/>
              <a:t> or mutually exclusive</a:t>
            </a:r>
            <a:endParaRPr b="1"/>
          </a:p>
          <a:p>
            <a:pPr indent="-298450" lvl="1" marL="914400" rtl="0" algn="l">
              <a:spcBef>
                <a:spcPts val="0"/>
              </a:spcBef>
              <a:spcAft>
                <a:spcPts val="0"/>
              </a:spcAft>
              <a:buSzPts val="1100"/>
              <a:buChar char="○"/>
            </a:pPr>
            <a:r>
              <a:rPr lang="en"/>
              <a:t>A good </a:t>
            </a:r>
            <a:r>
              <a:rPr lang="en"/>
              <a:t>way of studying cancer driving pathways</a:t>
            </a:r>
            <a:endParaRPr/>
          </a:p>
          <a:p>
            <a:pPr indent="-298450" lvl="2" marL="1371600" rtl="0" algn="l">
              <a:spcBef>
                <a:spcPts val="0"/>
              </a:spcBef>
              <a:spcAft>
                <a:spcPts val="0"/>
              </a:spcAft>
              <a:buSzPts val="1100"/>
              <a:buChar char="■"/>
            </a:pPr>
            <a:r>
              <a:rPr lang="en"/>
              <a:t>Mutually exclusive: only one of the gene is potentially needed to induce cancer </a:t>
            </a:r>
            <a:endParaRPr/>
          </a:p>
          <a:p>
            <a:pPr indent="-298450" lvl="2" marL="1371600" rtl="0" algn="l">
              <a:spcBef>
                <a:spcPts val="0"/>
              </a:spcBef>
              <a:spcAft>
                <a:spcPts val="0"/>
              </a:spcAft>
              <a:buSzPts val="1100"/>
              <a:buChar char="■"/>
            </a:pPr>
            <a:r>
              <a:rPr lang="en"/>
              <a:t>Co-occurrence: both genes might be needed to induce cancer </a:t>
            </a:r>
            <a:endParaRPr/>
          </a:p>
          <a:p>
            <a:pPr indent="-298450" lvl="1" marL="914400" rtl="0" algn="l">
              <a:spcBef>
                <a:spcPts val="0"/>
              </a:spcBef>
              <a:spcAft>
                <a:spcPts val="0"/>
              </a:spcAft>
              <a:buSzPts val="1100"/>
              <a:buChar char="○"/>
            </a:pPr>
            <a:r>
              <a:rPr lang="en"/>
              <a:t>Identify key driver gene - hub </a:t>
            </a:r>
            <a:endParaRPr/>
          </a:p>
          <a:p>
            <a:pPr indent="-311150" lvl="0" marL="457200" rtl="0" algn="l">
              <a:spcBef>
                <a:spcPts val="0"/>
              </a:spcBef>
              <a:spcAft>
                <a:spcPts val="0"/>
              </a:spcAft>
              <a:buSzPts val="1300"/>
              <a:buChar char="●"/>
            </a:pPr>
            <a:r>
              <a:rPr lang="en"/>
              <a:t>Provide a quick screening of driver gene interactions without laborious experiments</a:t>
            </a:r>
            <a:endParaRPr/>
          </a:p>
          <a:p>
            <a:pPr indent="0" lvl="0" marL="0" rtl="0" algn="l">
              <a:spcBef>
                <a:spcPts val="1600"/>
              </a:spcBef>
              <a:spcAft>
                <a:spcPts val="1600"/>
              </a:spcAft>
              <a:buNone/>
            </a:pPr>
            <a:r>
              <a:t/>
            </a:r>
            <a:endParaRPr/>
          </a:p>
        </p:txBody>
      </p:sp>
      <p:sp>
        <p:nvSpPr>
          <p:cNvPr id="295" name="Google Shape;295;p15"/>
          <p:cNvSpPr txBox="1"/>
          <p:nvPr/>
        </p:nvSpPr>
        <p:spPr>
          <a:xfrm>
            <a:off x="4572000" y="4597075"/>
            <a:ext cx="45720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Schematic illustration of the concept of a key driver gene (a) and local hubs with overlapping neighborhoods (b)</a:t>
            </a:r>
            <a:endParaRPr sz="1000"/>
          </a:p>
        </p:txBody>
      </p:sp>
      <p:pic>
        <p:nvPicPr>
          <p:cNvPr id="296" name="Google Shape;296;p15"/>
          <p:cNvPicPr preferRelativeResize="0"/>
          <p:nvPr/>
        </p:nvPicPr>
        <p:blipFill>
          <a:blip r:embed="rId3">
            <a:alphaModFix/>
          </a:blip>
          <a:stretch>
            <a:fillRect/>
          </a:stretch>
        </p:blipFill>
        <p:spPr>
          <a:xfrm>
            <a:off x="6636775" y="0"/>
            <a:ext cx="2507226" cy="781675"/>
          </a:xfrm>
          <a:prstGeom prst="rect">
            <a:avLst/>
          </a:prstGeom>
          <a:noFill/>
          <a:ln>
            <a:noFill/>
          </a:ln>
        </p:spPr>
      </p:pic>
      <p:pic>
        <p:nvPicPr>
          <p:cNvPr id="297" name="Google Shape;297;p15"/>
          <p:cNvPicPr preferRelativeResize="0"/>
          <p:nvPr/>
        </p:nvPicPr>
        <p:blipFill>
          <a:blip r:embed="rId4">
            <a:alphaModFix/>
          </a:blip>
          <a:stretch>
            <a:fillRect/>
          </a:stretch>
        </p:blipFill>
        <p:spPr>
          <a:xfrm>
            <a:off x="4724250" y="1750275"/>
            <a:ext cx="4131821" cy="269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 Aims</a:t>
            </a:r>
            <a:endParaRPr/>
          </a:p>
        </p:txBody>
      </p:sp>
      <p:sp>
        <p:nvSpPr>
          <p:cNvPr id="303" name="Google Shape;303;p16"/>
          <p:cNvSpPr txBox="1"/>
          <p:nvPr>
            <p:ph idx="1" type="body"/>
          </p:nvPr>
        </p:nvSpPr>
        <p:spPr>
          <a:xfrm>
            <a:off x="751950" y="1829325"/>
            <a:ext cx="76704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solidFill>
                  <a:srgbClr val="000000"/>
                </a:solidFill>
              </a:rPr>
              <a:t>Encode mutations from TCGA MAF data </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n" sz="1600">
                <a:solidFill>
                  <a:srgbClr val="000000"/>
                </a:solidFill>
              </a:rPr>
              <a:t>Find co-occurring or mutually exclusive drive genes</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n" sz="1600">
                <a:solidFill>
                  <a:srgbClr val="000000"/>
                </a:solidFill>
              </a:rPr>
              <a:t>Compare fisher’s exact test, chi-square test (traditional approach) and permutation test (our approach) for finding co-occurring driver genes </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n" sz="1600">
                <a:solidFill>
                  <a:srgbClr val="000000"/>
                </a:solidFill>
              </a:rPr>
              <a:t>Use existing tools to identify mutually exclusive driver genes</a:t>
            </a:r>
            <a:endParaRPr sz="1600">
              <a:solidFill>
                <a:srgbClr val="000000"/>
              </a:solidFill>
            </a:endParaRPr>
          </a:p>
        </p:txBody>
      </p:sp>
      <p:pic>
        <p:nvPicPr>
          <p:cNvPr id="304" name="Google Shape;304;p16"/>
          <p:cNvPicPr preferRelativeResize="0"/>
          <p:nvPr/>
        </p:nvPicPr>
        <p:blipFill>
          <a:blip r:embed="rId3">
            <a:alphaModFix/>
          </a:blip>
          <a:stretch>
            <a:fillRect/>
          </a:stretch>
        </p:blipFill>
        <p:spPr>
          <a:xfrm>
            <a:off x="6636775" y="0"/>
            <a:ext cx="2507226" cy="78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Encoding</a:t>
            </a:r>
            <a:endParaRPr/>
          </a:p>
        </p:txBody>
      </p:sp>
      <p:pic>
        <p:nvPicPr>
          <p:cNvPr id="310" name="Google Shape;310;p17"/>
          <p:cNvPicPr preferRelativeResize="0"/>
          <p:nvPr/>
        </p:nvPicPr>
        <p:blipFill>
          <a:blip r:embed="rId3">
            <a:alphaModFix/>
          </a:blip>
          <a:stretch>
            <a:fillRect/>
          </a:stretch>
        </p:blipFill>
        <p:spPr>
          <a:xfrm>
            <a:off x="6636775" y="0"/>
            <a:ext cx="2507226" cy="781675"/>
          </a:xfrm>
          <a:prstGeom prst="rect">
            <a:avLst/>
          </a:prstGeom>
          <a:noFill/>
          <a:ln>
            <a:noFill/>
          </a:ln>
        </p:spPr>
      </p:pic>
      <p:pic>
        <p:nvPicPr>
          <p:cNvPr id="311" name="Google Shape;311;p17"/>
          <p:cNvPicPr preferRelativeResize="0"/>
          <p:nvPr/>
        </p:nvPicPr>
        <p:blipFill>
          <a:blip r:embed="rId4">
            <a:alphaModFix/>
          </a:blip>
          <a:stretch>
            <a:fillRect/>
          </a:stretch>
        </p:blipFill>
        <p:spPr>
          <a:xfrm>
            <a:off x="5038479" y="1858575"/>
            <a:ext cx="4105520" cy="2239375"/>
          </a:xfrm>
          <a:prstGeom prst="rect">
            <a:avLst/>
          </a:prstGeom>
          <a:noFill/>
          <a:ln>
            <a:noFill/>
          </a:ln>
        </p:spPr>
      </p:pic>
      <p:sp>
        <p:nvSpPr>
          <p:cNvPr id="312" name="Google Shape;312;p17"/>
          <p:cNvSpPr txBox="1"/>
          <p:nvPr/>
        </p:nvSpPr>
        <p:spPr>
          <a:xfrm>
            <a:off x="287750" y="1597875"/>
            <a:ext cx="5181600" cy="661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323232"/>
              </a:buClr>
              <a:buSzPts val="1500"/>
              <a:buChar char="●"/>
            </a:pPr>
            <a:r>
              <a:rPr lang="en" sz="1500">
                <a:solidFill>
                  <a:srgbClr val="323232"/>
                </a:solidFill>
              </a:rPr>
              <a:t>All mutations are encoded as 1</a:t>
            </a:r>
            <a:endParaRPr sz="1500">
              <a:solidFill>
                <a:srgbClr val="323232"/>
              </a:solidFill>
            </a:endParaRPr>
          </a:p>
        </p:txBody>
      </p:sp>
      <p:pic>
        <p:nvPicPr>
          <p:cNvPr id="313" name="Google Shape;313;p17"/>
          <p:cNvPicPr preferRelativeResize="0"/>
          <p:nvPr/>
        </p:nvPicPr>
        <p:blipFill>
          <a:blip r:embed="rId5">
            <a:alphaModFix/>
          </a:blip>
          <a:stretch>
            <a:fillRect/>
          </a:stretch>
        </p:blipFill>
        <p:spPr>
          <a:xfrm>
            <a:off x="84525" y="2188025"/>
            <a:ext cx="5038475" cy="17492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18"/>
          <p:cNvSpPr txBox="1"/>
          <p:nvPr>
            <p:ph type="title"/>
          </p:nvPr>
        </p:nvSpPr>
        <p:spPr>
          <a:xfrm>
            <a:off x="1303800" y="7509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1, Fisher’s exact test</a:t>
            </a:r>
            <a:endParaRPr/>
          </a:p>
        </p:txBody>
      </p:sp>
      <p:pic>
        <p:nvPicPr>
          <p:cNvPr id="319" name="Google Shape;319;p18"/>
          <p:cNvPicPr preferRelativeResize="0"/>
          <p:nvPr/>
        </p:nvPicPr>
        <p:blipFill>
          <a:blip r:embed="rId3">
            <a:alphaModFix/>
          </a:blip>
          <a:stretch>
            <a:fillRect/>
          </a:stretch>
        </p:blipFill>
        <p:spPr>
          <a:xfrm>
            <a:off x="6636775" y="0"/>
            <a:ext cx="2507226" cy="781675"/>
          </a:xfrm>
          <a:prstGeom prst="rect">
            <a:avLst/>
          </a:prstGeom>
          <a:noFill/>
          <a:ln>
            <a:noFill/>
          </a:ln>
        </p:spPr>
      </p:pic>
      <p:sp>
        <p:nvSpPr>
          <p:cNvPr id="320" name="Google Shape;320;p18"/>
          <p:cNvSpPr txBox="1"/>
          <p:nvPr/>
        </p:nvSpPr>
        <p:spPr>
          <a:xfrm>
            <a:off x="311950" y="3127550"/>
            <a:ext cx="5181600" cy="661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323232"/>
              </a:buClr>
              <a:buSzPts val="1500"/>
              <a:buChar char="●"/>
            </a:pPr>
            <a:r>
              <a:rPr lang="en" sz="1500">
                <a:solidFill>
                  <a:srgbClr val="323232"/>
                </a:solidFill>
              </a:rPr>
              <a:t>H0:</a:t>
            </a:r>
            <a:br>
              <a:rPr lang="en" sz="1500">
                <a:solidFill>
                  <a:srgbClr val="323232"/>
                </a:solidFill>
              </a:rPr>
            </a:br>
            <a:r>
              <a:rPr lang="en" sz="1500">
                <a:solidFill>
                  <a:srgbClr val="323232"/>
                </a:solidFill>
              </a:rPr>
              <a:t>P(mutation | gene 1) = P(mutation | gene 2) </a:t>
            </a:r>
            <a:endParaRPr sz="1500">
              <a:solidFill>
                <a:srgbClr val="323232"/>
              </a:solidFill>
            </a:endParaRPr>
          </a:p>
        </p:txBody>
      </p:sp>
      <p:pic>
        <p:nvPicPr>
          <p:cNvPr id="321" name="Google Shape;321;p18"/>
          <p:cNvPicPr preferRelativeResize="0"/>
          <p:nvPr/>
        </p:nvPicPr>
        <p:blipFill>
          <a:blip r:embed="rId4">
            <a:alphaModFix/>
          </a:blip>
          <a:stretch>
            <a:fillRect/>
          </a:stretch>
        </p:blipFill>
        <p:spPr>
          <a:xfrm>
            <a:off x="1793802" y="1395175"/>
            <a:ext cx="6268098" cy="1090500"/>
          </a:xfrm>
          <a:prstGeom prst="rect">
            <a:avLst/>
          </a:prstGeom>
          <a:noFill/>
          <a:ln>
            <a:noFill/>
          </a:ln>
        </p:spPr>
      </p:pic>
      <p:pic>
        <p:nvPicPr>
          <p:cNvPr id="322" name="Google Shape;322;p18"/>
          <p:cNvPicPr preferRelativeResize="0"/>
          <p:nvPr/>
        </p:nvPicPr>
        <p:blipFill>
          <a:blip r:embed="rId5">
            <a:alphaModFix/>
          </a:blip>
          <a:stretch>
            <a:fillRect/>
          </a:stretch>
        </p:blipFill>
        <p:spPr>
          <a:xfrm>
            <a:off x="6174743" y="2485675"/>
            <a:ext cx="1638032" cy="781675"/>
          </a:xfrm>
          <a:prstGeom prst="rect">
            <a:avLst/>
          </a:prstGeom>
          <a:noFill/>
          <a:ln>
            <a:noFill/>
          </a:ln>
        </p:spPr>
      </p:pic>
      <p:pic>
        <p:nvPicPr>
          <p:cNvPr id="323" name="Google Shape;323;p18"/>
          <p:cNvPicPr preferRelativeResize="0"/>
          <p:nvPr/>
        </p:nvPicPr>
        <p:blipFill>
          <a:blip r:embed="rId6">
            <a:alphaModFix/>
          </a:blip>
          <a:stretch>
            <a:fillRect/>
          </a:stretch>
        </p:blipFill>
        <p:spPr>
          <a:xfrm>
            <a:off x="4716250" y="3127551"/>
            <a:ext cx="3345651" cy="18306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2, Chi-Square Test</a:t>
            </a:r>
            <a:endParaRPr/>
          </a:p>
        </p:txBody>
      </p:sp>
      <p:pic>
        <p:nvPicPr>
          <p:cNvPr id="329" name="Google Shape;329;p19"/>
          <p:cNvPicPr preferRelativeResize="0"/>
          <p:nvPr/>
        </p:nvPicPr>
        <p:blipFill>
          <a:blip r:embed="rId3">
            <a:alphaModFix/>
          </a:blip>
          <a:stretch>
            <a:fillRect/>
          </a:stretch>
        </p:blipFill>
        <p:spPr>
          <a:xfrm>
            <a:off x="6636775" y="0"/>
            <a:ext cx="2507226" cy="781675"/>
          </a:xfrm>
          <a:prstGeom prst="rect">
            <a:avLst/>
          </a:prstGeom>
          <a:noFill/>
          <a:ln>
            <a:noFill/>
          </a:ln>
        </p:spPr>
      </p:pic>
      <p:pic>
        <p:nvPicPr>
          <p:cNvPr id="330" name="Google Shape;330;p19"/>
          <p:cNvPicPr preferRelativeResize="0"/>
          <p:nvPr/>
        </p:nvPicPr>
        <p:blipFill>
          <a:blip r:embed="rId4">
            <a:alphaModFix/>
          </a:blip>
          <a:stretch>
            <a:fillRect/>
          </a:stretch>
        </p:blipFill>
        <p:spPr>
          <a:xfrm>
            <a:off x="1253600" y="1597875"/>
            <a:ext cx="6636797" cy="3240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id="335" name="Google Shape;335;p20"/>
          <p:cNvPicPr preferRelativeResize="0"/>
          <p:nvPr/>
        </p:nvPicPr>
        <p:blipFill>
          <a:blip r:embed="rId3">
            <a:alphaModFix/>
          </a:blip>
          <a:stretch>
            <a:fillRect/>
          </a:stretch>
        </p:blipFill>
        <p:spPr>
          <a:xfrm>
            <a:off x="4254900" y="1102825"/>
            <a:ext cx="4889090" cy="3240824"/>
          </a:xfrm>
          <a:prstGeom prst="rect">
            <a:avLst/>
          </a:prstGeom>
          <a:noFill/>
          <a:ln>
            <a:noFill/>
          </a:ln>
        </p:spPr>
      </p:pic>
      <p:pic>
        <p:nvPicPr>
          <p:cNvPr id="336" name="Google Shape;336;p20"/>
          <p:cNvPicPr preferRelativeResize="0"/>
          <p:nvPr/>
        </p:nvPicPr>
        <p:blipFill>
          <a:blip r:embed="rId4">
            <a:alphaModFix/>
          </a:blip>
          <a:stretch>
            <a:fillRect/>
          </a:stretch>
        </p:blipFill>
        <p:spPr>
          <a:xfrm>
            <a:off x="304800" y="325550"/>
            <a:ext cx="3950100" cy="2412764"/>
          </a:xfrm>
          <a:prstGeom prst="rect">
            <a:avLst/>
          </a:prstGeom>
          <a:noFill/>
          <a:ln>
            <a:noFill/>
          </a:ln>
        </p:spPr>
      </p:pic>
      <p:pic>
        <p:nvPicPr>
          <p:cNvPr id="337" name="Google Shape;337;p20"/>
          <p:cNvPicPr preferRelativeResize="0"/>
          <p:nvPr/>
        </p:nvPicPr>
        <p:blipFill>
          <a:blip r:embed="rId5">
            <a:alphaModFix/>
          </a:blip>
          <a:stretch>
            <a:fillRect/>
          </a:stretch>
        </p:blipFill>
        <p:spPr>
          <a:xfrm>
            <a:off x="691174" y="2571750"/>
            <a:ext cx="3742850" cy="2557400"/>
          </a:xfrm>
          <a:prstGeom prst="rect">
            <a:avLst/>
          </a:prstGeom>
          <a:noFill/>
          <a:ln>
            <a:noFill/>
          </a:ln>
        </p:spPr>
      </p:pic>
      <p:pic>
        <p:nvPicPr>
          <p:cNvPr id="338" name="Google Shape;338;p20"/>
          <p:cNvPicPr preferRelativeResize="0"/>
          <p:nvPr/>
        </p:nvPicPr>
        <p:blipFill>
          <a:blip r:embed="rId6">
            <a:alphaModFix/>
          </a:blip>
          <a:stretch>
            <a:fillRect/>
          </a:stretch>
        </p:blipFill>
        <p:spPr>
          <a:xfrm>
            <a:off x="198975" y="3377200"/>
            <a:ext cx="849525" cy="1231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Approach 3, Permutation Test</a:t>
            </a:r>
            <a:endParaRPr/>
          </a:p>
        </p:txBody>
      </p:sp>
      <p:sp>
        <p:nvSpPr>
          <p:cNvPr id="344" name="Google Shape;344;p21"/>
          <p:cNvSpPr/>
          <p:nvPr/>
        </p:nvSpPr>
        <p:spPr>
          <a:xfrm>
            <a:off x="63025" y="1140675"/>
            <a:ext cx="904800" cy="44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45" name="Google Shape;345;p21"/>
          <p:cNvSpPr/>
          <p:nvPr/>
        </p:nvSpPr>
        <p:spPr>
          <a:xfrm>
            <a:off x="967825" y="1140675"/>
            <a:ext cx="904800" cy="44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46" name="Google Shape;346;p21"/>
          <p:cNvSpPr/>
          <p:nvPr/>
        </p:nvSpPr>
        <p:spPr>
          <a:xfrm>
            <a:off x="63025" y="1587975"/>
            <a:ext cx="904800" cy="44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47" name="Google Shape;347;p21"/>
          <p:cNvSpPr/>
          <p:nvPr/>
        </p:nvSpPr>
        <p:spPr>
          <a:xfrm>
            <a:off x="967825" y="1587975"/>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348" name="Google Shape;348;p21"/>
          <p:cNvSpPr/>
          <p:nvPr/>
        </p:nvSpPr>
        <p:spPr>
          <a:xfrm>
            <a:off x="1872625" y="1140675"/>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49" name="Google Shape;349;p21"/>
          <p:cNvSpPr/>
          <p:nvPr/>
        </p:nvSpPr>
        <p:spPr>
          <a:xfrm>
            <a:off x="1872625" y="1587975"/>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50" name="Google Shape;350;p21"/>
          <p:cNvSpPr/>
          <p:nvPr/>
        </p:nvSpPr>
        <p:spPr>
          <a:xfrm>
            <a:off x="2777425" y="1587975"/>
            <a:ext cx="904800" cy="44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51" name="Google Shape;351;p21"/>
          <p:cNvSpPr/>
          <p:nvPr/>
        </p:nvSpPr>
        <p:spPr>
          <a:xfrm>
            <a:off x="2777425" y="1140675"/>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cxnSp>
        <p:nvCxnSpPr>
          <p:cNvPr id="352" name="Google Shape;352;p21"/>
          <p:cNvCxnSpPr/>
          <p:nvPr/>
        </p:nvCxnSpPr>
        <p:spPr>
          <a:xfrm>
            <a:off x="3717450" y="1581900"/>
            <a:ext cx="1219800" cy="10200"/>
          </a:xfrm>
          <a:prstGeom prst="straightConnector1">
            <a:avLst/>
          </a:prstGeom>
          <a:noFill/>
          <a:ln cap="flat" cmpd="sng" w="9525">
            <a:solidFill>
              <a:schemeClr val="dk2"/>
            </a:solidFill>
            <a:prstDash val="solid"/>
            <a:round/>
            <a:headEnd len="med" w="med" type="none"/>
            <a:tailEnd len="med" w="med" type="triangle"/>
          </a:ln>
        </p:spPr>
      </p:cxnSp>
      <p:sp>
        <p:nvSpPr>
          <p:cNvPr id="353" name="Google Shape;353;p21"/>
          <p:cNvSpPr/>
          <p:nvPr/>
        </p:nvSpPr>
        <p:spPr>
          <a:xfrm>
            <a:off x="5080350" y="1139700"/>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354" name="Google Shape;354;p21"/>
          <p:cNvSpPr/>
          <p:nvPr/>
        </p:nvSpPr>
        <p:spPr>
          <a:xfrm>
            <a:off x="5985150" y="1139700"/>
            <a:ext cx="904800" cy="44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55" name="Google Shape;355;p21"/>
          <p:cNvSpPr/>
          <p:nvPr/>
        </p:nvSpPr>
        <p:spPr>
          <a:xfrm>
            <a:off x="5080350" y="1587000"/>
            <a:ext cx="904800" cy="44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56" name="Google Shape;356;p21"/>
          <p:cNvSpPr/>
          <p:nvPr/>
        </p:nvSpPr>
        <p:spPr>
          <a:xfrm>
            <a:off x="5985150" y="1587000"/>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357" name="Google Shape;357;p21"/>
          <p:cNvSpPr/>
          <p:nvPr/>
        </p:nvSpPr>
        <p:spPr>
          <a:xfrm>
            <a:off x="6889950" y="1139700"/>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58" name="Google Shape;358;p21"/>
          <p:cNvSpPr/>
          <p:nvPr/>
        </p:nvSpPr>
        <p:spPr>
          <a:xfrm>
            <a:off x="6889950" y="1587000"/>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59" name="Google Shape;359;p21"/>
          <p:cNvSpPr/>
          <p:nvPr/>
        </p:nvSpPr>
        <p:spPr>
          <a:xfrm>
            <a:off x="7794750" y="1587000"/>
            <a:ext cx="904800" cy="44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60" name="Google Shape;360;p21"/>
          <p:cNvSpPr/>
          <p:nvPr/>
        </p:nvSpPr>
        <p:spPr>
          <a:xfrm>
            <a:off x="7794750" y="1139700"/>
            <a:ext cx="904800" cy="44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61" name="Google Shape;361;p21"/>
          <p:cNvSpPr txBox="1"/>
          <p:nvPr/>
        </p:nvSpPr>
        <p:spPr>
          <a:xfrm rot="5400000">
            <a:off x="6836575" y="2012100"/>
            <a:ext cx="6615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Nunito"/>
                <a:ea typeface="Nunito"/>
                <a:cs typeface="Nunito"/>
                <a:sym typeface="Nunito"/>
              </a:rPr>
              <a:t>...</a:t>
            </a:r>
            <a:endParaRPr sz="4800">
              <a:latin typeface="Nunito"/>
              <a:ea typeface="Nunito"/>
              <a:cs typeface="Nunito"/>
              <a:sym typeface="Nunito"/>
            </a:endParaRPr>
          </a:p>
        </p:txBody>
      </p:sp>
      <p:sp>
        <p:nvSpPr>
          <p:cNvPr id="362" name="Google Shape;362;p21"/>
          <p:cNvSpPr/>
          <p:nvPr/>
        </p:nvSpPr>
        <p:spPr>
          <a:xfrm>
            <a:off x="5080350" y="2670000"/>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363" name="Google Shape;363;p21"/>
          <p:cNvSpPr/>
          <p:nvPr/>
        </p:nvSpPr>
        <p:spPr>
          <a:xfrm>
            <a:off x="5985150" y="2670000"/>
            <a:ext cx="904800" cy="44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64" name="Google Shape;364;p21"/>
          <p:cNvSpPr/>
          <p:nvPr/>
        </p:nvSpPr>
        <p:spPr>
          <a:xfrm>
            <a:off x="5080350" y="3117300"/>
            <a:ext cx="904800" cy="44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65" name="Google Shape;365;p21"/>
          <p:cNvSpPr/>
          <p:nvPr/>
        </p:nvSpPr>
        <p:spPr>
          <a:xfrm>
            <a:off x="5985150" y="3117300"/>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366" name="Google Shape;366;p21"/>
          <p:cNvSpPr/>
          <p:nvPr/>
        </p:nvSpPr>
        <p:spPr>
          <a:xfrm>
            <a:off x="6889950" y="2670000"/>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67" name="Google Shape;367;p21"/>
          <p:cNvSpPr/>
          <p:nvPr/>
        </p:nvSpPr>
        <p:spPr>
          <a:xfrm>
            <a:off x="6889950" y="3117300"/>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68" name="Google Shape;368;p21"/>
          <p:cNvSpPr/>
          <p:nvPr/>
        </p:nvSpPr>
        <p:spPr>
          <a:xfrm>
            <a:off x="7794750" y="3117300"/>
            <a:ext cx="904800" cy="44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69" name="Google Shape;369;p21"/>
          <p:cNvSpPr/>
          <p:nvPr/>
        </p:nvSpPr>
        <p:spPr>
          <a:xfrm>
            <a:off x="7794750" y="2670000"/>
            <a:ext cx="904800" cy="44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370" name="Google Shape;370;p21"/>
          <p:cNvSpPr txBox="1"/>
          <p:nvPr/>
        </p:nvSpPr>
        <p:spPr>
          <a:xfrm>
            <a:off x="7105400" y="2059500"/>
            <a:ext cx="13728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unito"/>
                <a:ea typeface="Nunito"/>
                <a:cs typeface="Nunito"/>
                <a:sym typeface="Nunito"/>
              </a:rPr>
              <a:t>X 500 </a:t>
            </a:r>
            <a:endParaRPr sz="3000">
              <a:latin typeface="Nunito"/>
              <a:ea typeface="Nunito"/>
              <a:cs typeface="Nunito"/>
              <a:sym typeface="Nunito"/>
            </a:endParaRPr>
          </a:p>
        </p:txBody>
      </p:sp>
      <p:sp>
        <p:nvSpPr>
          <p:cNvPr id="371" name="Google Shape;371;p21"/>
          <p:cNvSpPr/>
          <p:nvPr/>
        </p:nvSpPr>
        <p:spPr>
          <a:xfrm rot="-5400000">
            <a:off x="6645400" y="2102600"/>
            <a:ext cx="532200" cy="3631500"/>
          </a:xfrm>
          <a:prstGeom prst="leftBrace">
            <a:avLst>
              <a:gd fmla="val 8333" name="adj1"/>
              <a:gd fmla="val 5034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72" name="Google Shape;372;p21"/>
          <p:cNvGraphicFramePr/>
          <p:nvPr/>
        </p:nvGraphicFramePr>
        <p:xfrm>
          <a:off x="1913250" y="4329725"/>
          <a:ext cx="3000000" cy="3000000"/>
        </p:xfrm>
        <a:graphic>
          <a:graphicData uri="http://schemas.openxmlformats.org/drawingml/2006/table">
            <a:tbl>
              <a:tblPr>
                <a:noFill/>
                <a:tableStyleId>{191092E1-B146-4B72-B6D2-B1D07485CE44}</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Perm 1</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Perm 500</a:t>
                      </a:r>
                      <a:endParaRPr/>
                    </a:p>
                  </a:txBody>
                  <a:tcPr marT="91425" marB="91425" marR="91425" marL="91425"/>
                </a:tc>
              </a:tr>
              <a:tr h="381000">
                <a:tc>
                  <a:txBody>
                    <a:bodyPr/>
                    <a:lstStyle/>
                    <a:p>
                      <a:pPr indent="0" lvl="0" marL="0" rtl="0" algn="l">
                        <a:spcBef>
                          <a:spcPts val="0"/>
                        </a:spcBef>
                        <a:spcAft>
                          <a:spcPts val="0"/>
                        </a:spcAft>
                        <a:buNone/>
                      </a:pPr>
                      <a:r>
                        <a:rPr lang="en"/>
                        <a:t># of Co-</a:t>
                      </a:r>
                      <a:r>
                        <a:rPr lang="en"/>
                        <a:t>occurrences</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40</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